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64" r:id="rId6"/>
    <p:sldId id="273" r:id="rId7"/>
    <p:sldId id="274" r:id="rId8"/>
    <p:sldId id="260" r:id="rId9"/>
    <p:sldId id="265" r:id="rId10"/>
    <p:sldId id="261" r:id="rId11"/>
    <p:sldId id="268" r:id="rId12"/>
    <p:sldId id="275" r:id="rId13"/>
    <p:sldId id="276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5B0A1EE5-F91D-4B65-A9AD-4A3A4DAB1783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E45F398F-5B5C-4456-9BBF-9CDBF10737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3464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EE5-F91D-4B65-A9AD-4A3A4DAB1783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398F-5B5C-4456-9BBF-9CDBF10737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856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EE5-F91D-4B65-A9AD-4A3A4DAB1783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398F-5B5C-4456-9BBF-9CDBF10737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7347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EE5-F91D-4B65-A9AD-4A3A4DAB1783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398F-5B5C-4456-9BBF-9CDBF1073749}" type="slidenum">
              <a:rPr lang="cs-CZ" smtClean="0"/>
              <a:t>‹#›</a:t>
            </a:fld>
            <a:endParaRPr lang="cs-CZ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4848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EE5-F91D-4B65-A9AD-4A3A4DAB1783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398F-5B5C-4456-9BBF-9CDBF10737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8888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EE5-F91D-4B65-A9AD-4A3A4DAB1783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398F-5B5C-4456-9BBF-9CDBF10737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7740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EE5-F91D-4B65-A9AD-4A3A4DAB1783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398F-5B5C-4456-9BBF-9CDBF10737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337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EE5-F91D-4B65-A9AD-4A3A4DAB1783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398F-5B5C-4456-9BBF-9CDBF10737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0665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EE5-F91D-4B65-A9AD-4A3A4DAB1783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398F-5B5C-4456-9BBF-9CDBF10737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947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EE5-F91D-4B65-A9AD-4A3A4DAB1783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398F-5B5C-4456-9BBF-9CDBF10737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586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EE5-F91D-4B65-A9AD-4A3A4DAB1783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398F-5B5C-4456-9BBF-9CDBF10737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626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EE5-F91D-4B65-A9AD-4A3A4DAB1783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398F-5B5C-4456-9BBF-9CDBF10737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1908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EE5-F91D-4B65-A9AD-4A3A4DAB1783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398F-5B5C-4456-9BBF-9CDBF10737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8632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EE5-F91D-4B65-A9AD-4A3A4DAB1783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398F-5B5C-4456-9BBF-9CDBF10737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630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EE5-F91D-4B65-A9AD-4A3A4DAB1783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398F-5B5C-4456-9BBF-9CDBF10737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0442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EE5-F91D-4B65-A9AD-4A3A4DAB1783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398F-5B5C-4456-9BBF-9CDBF10737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42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EE5-F91D-4B65-A9AD-4A3A4DAB1783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398F-5B5C-4456-9BBF-9CDBF10737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6103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A1EE5-F91D-4B65-A9AD-4A3A4DAB1783}" type="datetimeFigureOut">
              <a:rPr lang="cs-CZ" smtClean="0"/>
              <a:t>15.12.2020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F398F-5B5C-4456-9BBF-9CDBF10737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2734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81100" y="2057400"/>
            <a:ext cx="10769600" cy="1298614"/>
          </a:xfrm>
        </p:spPr>
        <p:txBody>
          <a:bodyPr>
            <a:normAutofit/>
          </a:bodyPr>
          <a:lstStyle/>
          <a:p>
            <a:pPr algn="ctr"/>
            <a:r>
              <a:rPr lang="cs-CZ" sz="3600" dirty="0" smtClean="0"/>
              <a:t>Integrovaná střední škola technická Mělník, </a:t>
            </a:r>
            <a:br>
              <a:rPr lang="cs-CZ" sz="3600" dirty="0" smtClean="0"/>
            </a:br>
            <a:r>
              <a:rPr lang="cs-CZ" sz="3600" dirty="0" smtClean="0"/>
              <a:t>příspěvková organizace</a:t>
            </a:r>
            <a:endParaRPr lang="cs-CZ" sz="3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170112" y="3512886"/>
            <a:ext cx="8791575" cy="1655762"/>
          </a:xfrm>
        </p:spPr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ELEKTRO </a:t>
            </a:r>
            <a:r>
              <a:rPr lang="cs-CZ" sz="32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OBORy</a:t>
            </a:r>
            <a:endParaRPr lang="cs-CZ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836" y="3512886"/>
            <a:ext cx="2160380" cy="198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6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2" y="0"/>
            <a:ext cx="9905998" cy="1478570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 výuce </a:t>
            </a:r>
            <a: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využíváme                                            </a:t>
            </a:r>
            <a:endParaRPr lang="cs-CZ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2900" y="1104900"/>
            <a:ext cx="10704511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Pro měření                                                                                Pro IT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2" y="2019300"/>
            <a:ext cx="1905000" cy="14287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12" y="3969730"/>
            <a:ext cx="3228975" cy="21812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1771650"/>
            <a:ext cx="3257550" cy="219808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01" y="4465030"/>
            <a:ext cx="2171700" cy="168592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411" y="301135"/>
            <a:ext cx="9525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2" y="0"/>
            <a:ext cx="9905998" cy="1478570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Z práce našich </a:t>
            </a:r>
            <a:r>
              <a:rPr lang="cs-CZ" dirty="0" smtClean="0">
                <a:solidFill>
                  <a:schemeClr val="bg1"/>
                </a:solidFill>
              </a:rPr>
              <a:t>studentů                        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1" y="1068386"/>
            <a:ext cx="9905999" cy="4837113"/>
          </a:xfrm>
        </p:spPr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Arduino</a:t>
            </a:r>
            <a: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- SONAR mp4</a:t>
            </a:r>
            <a:endParaRPr lang="cs-CZ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VID_20201115_1352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20385"/>
            <a:ext cx="12192000" cy="489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8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Teoretická výuka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34" y="1670756"/>
            <a:ext cx="8071556" cy="4888088"/>
          </a:xfrm>
        </p:spPr>
      </p:pic>
    </p:spTree>
    <p:extLst>
      <p:ext uri="{BB962C8B-B14F-4D97-AF65-F5344CB8AC3E}">
        <p14:creationId xmlns:p14="http://schemas.microsoft.com/office/powerpoint/2010/main" val="1085486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Praktická výuka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2249488"/>
            <a:ext cx="4220809" cy="3541712"/>
          </a:xfrm>
        </p:spPr>
      </p:pic>
      <p:pic>
        <p:nvPicPr>
          <p:cNvPr id="2050" name="Picture 2" descr="Integrovaná střední škola technická Mělník – Stredniskoly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109" y="2249488"/>
            <a:ext cx="6096000" cy="354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278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04913" y="0"/>
            <a:ext cx="9905998" cy="1478570"/>
          </a:xfrm>
        </p:spPr>
        <p:txBody>
          <a:bodyPr/>
          <a:lstStyle/>
          <a:p>
            <a:r>
              <a:rPr lang="cs-CZ" dirty="0">
                <a:solidFill>
                  <a:schemeClr val="accent3"/>
                </a:solidFill>
              </a:rPr>
              <a:t>Mechanik elektrotechnik</a:t>
            </a:r>
            <a:r>
              <a:rPr lang="cs-CZ" dirty="0"/>
              <a:t> </a:t>
            </a:r>
            <a:r>
              <a:rPr lang="cs-CZ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dirty="0">
                <a:solidFill>
                  <a:schemeClr val="bg1"/>
                </a:solidFill>
              </a:rPr>
              <a:t>26-41-L/01</a:t>
            </a:r>
            <a:r>
              <a:rPr lang="cs-CZ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4letý obor </a:t>
            </a:r>
            <a:endParaRPr lang="cs-CZ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34530" y="1208086"/>
            <a:ext cx="9776381" cy="5217427"/>
          </a:xfrm>
        </p:spPr>
        <p:txBody>
          <a:bodyPr>
            <a:noAutofit/>
          </a:bodyPr>
          <a:lstStyle/>
          <a:p>
            <a:pPr marL="0" indent="0" fontAlgn="base">
              <a:lnSpc>
                <a:spcPct val="100000"/>
              </a:lnSpc>
              <a:buNone/>
            </a:pPr>
            <a:r>
              <a:rPr lang="cs-CZ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Charakteristika přípravy v oboru</a:t>
            </a:r>
          </a:p>
          <a:p>
            <a:pPr algn="just" fontAlgn="base">
              <a:lnSpc>
                <a:spcPct val="100000"/>
              </a:lnSpc>
            </a:pPr>
            <a:r>
              <a:rPr lang="cs-CZ" dirty="0">
                <a:solidFill>
                  <a:schemeClr val="bg1"/>
                </a:solidFill>
              </a:rPr>
              <a:t>Žáci se naučí zapojovat vodiče, elektrické rozvody, zásuvky</a:t>
            </a:r>
            <a:r>
              <a:rPr lang="cs-CZ" dirty="0" smtClean="0">
                <a:solidFill>
                  <a:schemeClr val="bg1"/>
                </a:solidFill>
              </a:rPr>
              <a:t>,</a:t>
            </a:r>
          </a:p>
          <a:p>
            <a:pPr algn="just" fontAlgn="base">
              <a:lnSpc>
                <a:spcPct val="100000"/>
              </a:lnSpc>
            </a:pP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navrhovat, zapojovat a sestavovat analogové i digitální elektronické obvody, navrhovat, zhotovovat a osazovat desky s plošnými spoji, </a:t>
            </a:r>
            <a:endParaRPr lang="cs-CZ" dirty="0" smtClean="0">
              <a:solidFill>
                <a:schemeClr val="bg1"/>
              </a:solidFill>
            </a:endParaRPr>
          </a:p>
          <a:p>
            <a:pPr algn="just" fontAlgn="base">
              <a:lnSpc>
                <a:spcPct val="100000"/>
              </a:lnSpc>
            </a:pPr>
            <a:r>
              <a:rPr lang="cs-CZ" dirty="0" smtClean="0">
                <a:solidFill>
                  <a:schemeClr val="bg1"/>
                </a:solidFill>
              </a:rPr>
              <a:t>vykonávat </a:t>
            </a:r>
            <a:r>
              <a:rPr lang="cs-CZ" dirty="0">
                <a:solidFill>
                  <a:schemeClr val="bg1"/>
                </a:solidFill>
              </a:rPr>
              <a:t>práce při zhotovování mechanických dílců elektrických přístrojů, zařízení a různých montážních přípravků, řešit elektrické obvody, navrhovat a realizovat náhradní zapojení těchto obvodů či zařízení a volit vhodné součástky, </a:t>
            </a:r>
            <a:endParaRPr lang="cs-CZ" dirty="0" smtClean="0">
              <a:solidFill>
                <a:schemeClr val="bg1"/>
              </a:solidFill>
            </a:endParaRPr>
          </a:p>
          <a:p>
            <a:pPr algn="just" fontAlgn="base">
              <a:lnSpc>
                <a:spcPct val="100000"/>
              </a:lnSpc>
            </a:pPr>
            <a:r>
              <a:rPr lang="cs-CZ" dirty="0" smtClean="0">
                <a:solidFill>
                  <a:schemeClr val="bg1"/>
                </a:solidFill>
              </a:rPr>
              <a:t>demontovat</a:t>
            </a:r>
            <a:r>
              <a:rPr lang="cs-CZ" dirty="0">
                <a:solidFill>
                  <a:schemeClr val="bg1"/>
                </a:solidFill>
              </a:rPr>
              <a:t>, opravovat, sestavovat mechanismy nebo části elektrických zařízení, elektromechanických přístrojů a dalších technických zařízení, měřit elektrické veličiny, </a:t>
            </a:r>
            <a:r>
              <a:rPr lang="cs-CZ" dirty="0" smtClean="0">
                <a:solidFill>
                  <a:schemeClr val="bg1"/>
                </a:solidFill>
              </a:rPr>
              <a:t>analyzovat</a:t>
            </a:r>
          </a:p>
          <a:p>
            <a:pPr algn="just" fontAlgn="base">
              <a:lnSpc>
                <a:spcPct val="100000"/>
              </a:lnSpc>
            </a:pPr>
            <a:r>
              <a:rPr lang="cs-CZ" dirty="0" smtClean="0">
                <a:solidFill>
                  <a:schemeClr val="bg1"/>
                </a:solidFill>
              </a:rPr>
              <a:t>Získají oprávnění dle Vyhlášky </a:t>
            </a:r>
            <a:r>
              <a:rPr lang="cs-CZ" dirty="0">
                <a:solidFill>
                  <a:schemeClr val="bg1"/>
                </a:solidFill>
              </a:rPr>
              <a:t>č. 50/1978 </a:t>
            </a:r>
            <a:r>
              <a:rPr lang="cs-CZ" dirty="0" smtClean="0">
                <a:solidFill>
                  <a:schemeClr val="bg1"/>
                </a:solidFill>
              </a:rPr>
              <a:t>Sb.</a:t>
            </a:r>
            <a:endParaRPr lang="cs-CZ" dirty="0">
              <a:solidFill>
                <a:schemeClr val="bg1"/>
              </a:solidFill>
            </a:endParaRPr>
          </a:p>
          <a:p>
            <a:pPr algn="just" fontAlgn="base">
              <a:lnSpc>
                <a:spcPct val="100000"/>
              </a:lnSpc>
            </a:pPr>
            <a:endParaRPr lang="cs-CZ" dirty="0" smtClean="0"/>
          </a:p>
          <a:p>
            <a:pPr algn="just" fontAlgn="base">
              <a:lnSpc>
                <a:spcPct val="100000"/>
              </a:lnSpc>
            </a:pPr>
            <a:endParaRPr lang="cs-CZ" dirty="0" smtClean="0"/>
          </a:p>
          <a:p>
            <a:pPr algn="just" fontAlgn="base">
              <a:lnSpc>
                <a:spcPct val="100000"/>
              </a:lnSpc>
            </a:pPr>
            <a:endParaRPr lang="cs-CZ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411" y="301135"/>
            <a:ext cx="9525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Uplatnění absolventů v </a:t>
            </a:r>
            <a:r>
              <a:rPr lang="cs-CZ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oboru                 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3" y="1474787"/>
            <a:ext cx="9905999" cy="3541714"/>
          </a:xfrm>
        </p:spPr>
        <p:txBody>
          <a:bodyPr>
            <a:normAutofit fontScale="92500" lnSpcReduction="20000"/>
          </a:bodyPr>
          <a:lstStyle/>
          <a:p>
            <a:pPr marL="0" indent="0" algn="just" fontAlgn="base">
              <a:lnSpc>
                <a:spcPct val="100000"/>
              </a:lnSpc>
              <a:buNone/>
            </a:pPr>
            <a:endParaRPr lang="cs-CZ" dirty="0" smtClean="0">
              <a:solidFill>
                <a:schemeClr val="bg1"/>
              </a:solidFill>
            </a:endParaRPr>
          </a:p>
          <a:p>
            <a:pPr marL="0" indent="0" algn="just" fontAlgn="base">
              <a:lnSpc>
                <a:spcPct val="100000"/>
              </a:lnSpc>
              <a:buNone/>
            </a:pPr>
            <a:r>
              <a:rPr lang="cs-CZ" dirty="0" smtClean="0">
                <a:solidFill>
                  <a:schemeClr val="bg1"/>
                </a:solidFill>
              </a:rPr>
              <a:t>Absolventi </a:t>
            </a:r>
            <a:r>
              <a:rPr lang="cs-CZ" dirty="0">
                <a:solidFill>
                  <a:schemeClr val="bg1"/>
                </a:solidFill>
              </a:rPr>
              <a:t>se mohou uplatnit především </a:t>
            </a:r>
            <a:r>
              <a:rPr lang="cs-CZ" dirty="0" smtClean="0">
                <a:solidFill>
                  <a:schemeClr val="bg1"/>
                </a:solidFill>
              </a:rPr>
              <a:t>při </a:t>
            </a:r>
            <a:r>
              <a:rPr lang="cs-CZ" dirty="0">
                <a:solidFill>
                  <a:schemeClr val="bg1"/>
                </a:solidFill>
              </a:rPr>
              <a:t>činnostech spojených s návrhy, výrobou, montáží, údržbou, oživováním, seřizováním, zkoušením, testováním, servisem, opravami a obsluhou elektrotechnických zařízení, elektrických strojů, přístrojů a rozvodných sítí, </a:t>
            </a:r>
            <a:r>
              <a:rPr lang="cs-CZ" dirty="0" smtClean="0">
                <a:solidFill>
                  <a:schemeClr val="bg1"/>
                </a:solidFill>
              </a:rPr>
              <a:t>elektronických </a:t>
            </a:r>
            <a:r>
              <a:rPr lang="cs-CZ" dirty="0">
                <a:solidFill>
                  <a:schemeClr val="bg1"/>
                </a:solidFill>
              </a:rPr>
              <a:t>systémů z oblasti automatizace, </a:t>
            </a:r>
            <a:endParaRPr lang="cs-CZ" dirty="0" smtClean="0">
              <a:solidFill>
                <a:schemeClr val="bg1"/>
              </a:solidFill>
            </a:endParaRPr>
          </a:p>
          <a:p>
            <a:pPr marL="0" indent="0" algn="just" fontAlgn="base">
              <a:lnSpc>
                <a:spcPct val="100000"/>
              </a:lnSpc>
              <a:buNone/>
            </a:pPr>
            <a:r>
              <a:rPr lang="cs-CZ" dirty="0" smtClean="0">
                <a:solidFill>
                  <a:schemeClr val="bg1"/>
                </a:solidFill>
              </a:rPr>
              <a:t>Dále v oblasti měřící </a:t>
            </a:r>
            <a:r>
              <a:rPr lang="cs-CZ" dirty="0">
                <a:solidFill>
                  <a:schemeClr val="bg1"/>
                </a:solidFill>
              </a:rPr>
              <a:t>a regulační techniky, výpočetní techniky, elektronických zařízení spotřební elektroniky, elektronických sítí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dirty="0">
                <a:solidFill>
                  <a:schemeClr val="bg1"/>
                </a:solidFill>
              </a:rPr>
              <a:t>při programování řídících systémů. </a:t>
            </a:r>
            <a:endParaRPr lang="cs-CZ" dirty="0" smtClean="0">
              <a:solidFill>
                <a:schemeClr val="bg1"/>
              </a:solidFill>
            </a:endParaRPr>
          </a:p>
          <a:p>
            <a:pPr marL="0" indent="0" algn="just" fontAlgn="base">
              <a:lnSpc>
                <a:spcPct val="100000"/>
              </a:lnSpc>
              <a:buNone/>
            </a:pPr>
            <a:r>
              <a:rPr lang="cs-CZ" dirty="0" smtClean="0">
                <a:solidFill>
                  <a:schemeClr val="bg1"/>
                </a:solidFill>
              </a:rPr>
              <a:t>Uplatnění </a:t>
            </a:r>
            <a:r>
              <a:rPr lang="cs-CZ" dirty="0">
                <a:solidFill>
                  <a:schemeClr val="bg1"/>
                </a:solidFill>
              </a:rPr>
              <a:t>absolventů je směřováno hlavně do pracovních pozic, které vyžadují jak dobrou teoretickou přípravu v elektrotechnice a elektronice, tak i odpovídající manuální zručnost. Absolventi mohou pokračovat ve studiu na vyšších odborných školách nebo vysokých školách, zejména v elektrotechnice a informatických oborech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562" y="721265"/>
            <a:ext cx="9525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3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2" y="0"/>
            <a:ext cx="9905998" cy="1478570"/>
          </a:xfrm>
        </p:spPr>
        <p:txBody>
          <a:bodyPr/>
          <a:lstStyle/>
          <a:p>
            <a:r>
              <a:rPr lang="cs-CZ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ELEKTRIKÁŘ</a:t>
            </a:r>
            <a:r>
              <a:rPr lang="cs-CZ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dirty="0" smtClean="0">
                <a:solidFill>
                  <a:schemeClr val="bg1"/>
                </a:solidFill>
              </a:rPr>
              <a:t>26-51-H/01</a:t>
            </a:r>
            <a:r>
              <a:rPr lang="cs-CZ" dirty="0">
                <a:solidFill>
                  <a:schemeClr val="bg1"/>
                </a:solidFill>
              </a:rPr>
              <a:t>)</a:t>
            </a:r>
            <a: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3letý učební obor</a:t>
            </a:r>
            <a:endParaRPr lang="cs-CZ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2" y="1233486"/>
            <a:ext cx="9905999" cy="5370514"/>
          </a:xfrm>
        </p:spPr>
        <p:txBody>
          <a:bodyPr>
            <a:normAutofit fontScale="85000" lnSpcReduction="20000"/>
          </a:bodyPr>
          <a:lstStyle/>
          <a:p>
            <a:pPr marL="0" indent="0" fontAlgn="base">
              <a:buNone/>
            </a:pPr>
            <a:r>
              <a:rPr lang="cs-CZ" sz="3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Charakteristika přípravy v oboru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Absolvent </a:t>
            </a:r>
            <a:r>
              <a:rPr lang="cs-CZ" dirty="0">
                <a:solidFill>
                  <a:schemeClr val="bg1"/>
                </a:solidFill>
              </a:rPr>
              <a:t>oboru s výučním listem ovládá fyzikální základy elektrotechniky a elektroniky, umí zákony aplikovat v </a:t>
            </a:r>
            <a:r>
              <a:rPr lang="cs-CZ" dirty="0" smtClean="0">
                <a:solidFill>
                  <a:schemeClr val="bg1"/>
                </a:solidFill>
              </a:rPr>
              <a:t>praxi. Umí </a:t>
            </a:r>
            <a:r>
              <a:rPr lang="cs-CZ" dirty="0">
                <a:solidFill>
                  <a:schemeClr val="bg1"/>
                </a:solidFill>
              </a:rPr>
              <a:t>se orientovat v základní technické dokumentaci, umí ji zhotovit a také využít. Zná základní technické materiály, jejich vlastnosti a použití a umí s nimi pracovat.</a:t>
            </a:r>
          </a:p>
          <a:p>
            <a:r>
              <a:rPr lang="cs-CZ" dirty="0">
                <a:solidFill>
                  <a:schemeClr val="bg1"/>
                </a:solidFill>
              </a:rPr>
              <a:t>Zná vlastnosti základních elektrotechnických součástí, umí s nimi pracovat, umí je nahrazovat jejich ekvivalenty. Zná vlastnosti elektrických rozvodů a instalací, umí zapojit nejrůznější spotřebiče, je seznámen se zásadami jejich oprav a údržby. Ovládá používání nejrůznějších měřících přístrojů. Rozumí konstrukci a funkci jednotlivých přístrojů a zařízení, umí je opravovat a udržovat.</a:t>
            </a:r>
          </a:p>
          <a:p>
            <a:r>
              <a:rPr lang="cs-CZ" dirty="0">
                <a:solidFill>
                  <a:schemeClr val="bg1"/>
                </a:solidFill>
              </a:rPr>
              <a:t>Absolvent je schopen trvale se přizpůsobovat rostoucím požadavkům technického rozvoje. Umí vykonávat potřebné výpočty, při opravách dodržovat zásady pro používání elektrické energie, zásady BOZP a předpisy protipožární ochrany.</a:t>
            </a:r>
          </a:p>
          <a:p>
            <a:pPr fontAlgn="base"/>
            <a:r>
              <a:rPr lang="cs-CZ" dirty="0">
                <a:solidFill>
                  <a:schemeClr val="bg1"/>
                </a:solidFill>
              </a:rPr>
              <a:t>Získají oprávnění dle Vyhlášky č. 50/1978 </a:t>
            </a:r>
            <a:r>
              <a:rPr lang="cs-CZ" dirty="0" err="1">
                <a:solidFill>
                  <a:schemeClr val="bg1"/>
                </a:solidFill>
              </a:rPr>
              <a:t>Sb</a:t>
            </a:r>
            <a:endParaRPr lang="cs-CZ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910" y="301135"/>
            <a:ext cx="9525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0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47857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Uplatnění absolventů v </a:t>
            </a:r>
            <a:r>
              <a:rPr lang="cs-CZ" b="1" dirty="0" smtClean="0">
                <a:solidFill>
                  <a:schemeClr val="bg1"/>
                </a:solidFill>
              </a:rPr>
              <a:t>oboru             </a:t>
            </a:r>
            <a:r>
              <a:rPr lang="cs-CZ" b="1" dirty="0"/>
              <a:t/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3" y="915986"/>
            <a:ext cx="9905998" cy="5521883"/>
          </a:xfrm>
        </p:spPr>
        <p:txBody>
          <a:bodyPr>
            <a:no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Absolvent </a:t>
            </a:r>
            <a:r>
              <a:rPr lang="cs-CZ" dirty="0">
                <a:solidFill>
                  <a:schemeClr val="bg1"/>
                </a:solidFill>
              </a:rPr>
              <a:t>je připraven instalovat, opravovat, udržovat a kontrolovat elektrické rozvody a zařízení. Měří a testuje různé typy elektrických strojů, elektrospotřebičů a specializovaná zařízení, která využívají ke své činnosti elektrickou energii.</a:t>
            </a:r>
          </a:p>
          <a:p>
            <a:r>
              <a:rPr lang="cs-CZ" dirty="0">
                <a:solidFill>
                  <a:schemeClr val="bg1"/>
                </a:solidFill>
              </a:rPr>
              <a:t>Uplatní se při výkonu povolání elektrikář na mnoha pracovních pozicích, jako např. provozní elektrikář, opravář elektronických zařízení, elektrikář zabezpečovacích zařízení, opravář elektrických spotřebičů, elektromontér, montér elektrorozvodných sítí, stavební elektrikář, provozní </a:t>
            </a:r>
            <a:r>
              <a:rPr lang="cs-CZ" dirty="0" smtClean="0">
                <a:solidFill>
                  <a:schemeClr val="bg1"/>
                </a:solidFill>
              </a:rPr>
              <a:t>elektrikář, </a:t>
            </a:r>
            <a:r>
              <a:rPr lang="cs-CZ" dirty="0">
                <a:solidFill>
                  <a:schemeClr val="bg1"/>
                </a:solidFill>
              </a:rPr>
              <a:t>elektrotechnik-údržbář ve výrobních i nevýrobních organizacích a všude tam, kde je nutné odborné zajištění provozu elektrických zařízení</a:t>
            </a:r>
            <a:r>
              <a:rPr lang="cs-CZ" dirty="0"/>
              <a:t>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416" y="39686"/>
            <a:ext cx="9525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8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223319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ELEKTRIKÁŘ </a:t>
            </a:r>
            <a:r>
              <a:rPr lang="cs-CZ" b="1" dirty="0" smtClean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Silnoproud</a:t>
            </a:r>
            <a:r>
              <a:rPr lang="cs-CZ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dirty="0" smtClean="0">
                <a:solidFill>
                  <a:schemeClr val="bg1"/>
                </a:solidFill>
              </a:rPr>
              <a:t>26-51-H/02</a:t>
            </a:r>
            <a:r>
              <a:rPr lang="cs-CZ" dirty="0" smtClean="0">
                <a:solidFill>
                  <a:schemeClr val="bg1"/>
                </a:solidFill>
              </a:rPr>
              <a:t>)    </a:t>
            </a:r>
            <a:r>
              <a:rPr lang="cs-CZ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3letý učební </a:t>
            </a:r>
            <a:r>
              <a:rPr lang="cs-CZ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4" y="1779929"/>
            <a:ext cx="9922946" cy="467029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Charakteristika přípravy v </a:t>
            </a:r>
            <a:r>
              <a:rPr lang="cs-CZ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oboru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Absolvent oboru s výučním listem ovládá fyzikální základy elektrotechniky a elektroniky, umí zákony aplikovat v praxi. Umí se orientovat v základní technické dokumentaci, umí ji zhotovit a také využít. Zná základní technické materiály, jejich vlastnosti a použití a umí s nimi pracovat.</a:t>
            </a:r>
          </a:p>
          <a:p>
            <a:pPr marL="0" indent="0">
              <a:buNone/>
            </a:pPr>
            <a:r>
              <a:rPr lang="cs-CZ" dirty="0" smtClean="0">
                <a:solidFill>
                  <a:schemeClr val="bg1"/>
                </a:solidFill>
              </a:rPr>
              <a:t>Absolvent </a:t>
            </a:r>
            <a:r>
              <a:rPr lang="cs-CZ" dirty="0">
                <a:solidFill>
                  <a:schemeClr val="bg1"/>
                </a:solidFill>
              </a:rPr>
              <a:t>je připraven instalovat, opravovat, udržovat a kontrolovat elektrické rozvody a </a:t>
            </a:r>
            <a:r>
              <a:rPr lang="cs-CZ" dirty="0" smtClean="0">
                <a:solidFill>
                  <a:schemeClr val="bg1"/>
                </a:solidFill>
              </a:rPr>
              <a:t>zařízení zejména v oblastech </a:t>
            </a:r>
            <a:r>
              <a:rPr lang="cs-CZ" dirty="0">
                <a:solidFill>
                  <a:schemeClr val="bg1"/>
                </a:solidFill>
              </a:rPr>
              <a:t>vysokého a velmi vysokého </a:t>
            </a:r>
            <a:r>
              <a:rPr lang="cs-CZ" dirty="0" smtClean="0">
                <a:solidFill>
                  <a:schemeClr val="bg1"/>
                </a:solidFill>
              </a:rPr>
              <a:t>napětí</a:t>
            </a:r>
          </a:p>
          <a:p>
            <a:pPr marL="0" indent="0">
              <a:buNone/>
            </a:pPr>
            <a:r>
              <a:rPr lang="cs-CZ" dirty="0" smtClean="0">
                <a:solidFill>
                  <a:schemeClr val="bg1"/>
                </a:solidFill>
              </a:rPr>
              <a:t>Žáci </a:t>
            </a:r>
            <a:r>
              <a:rPr lang="cs-CZ" dirty="0">
                <a:solidFill>
                  <a:schemeClr val="bg1"/>
                </a:solidFill>
              </a:rPr>
              <a:t>rozlišují při práci různá bezpečnostní a kvalitativní specifika pro nízké, vysoké a velmi vysoké napěťové a výkonové úrovně. Naučí se připojovat, opravovat a udržovat elektrické přístroje, stroje a zařízení především v oblasti vysokého a velmi vysokého napětí. Provádějí v elektrorozvodné síti elektrické instalace, připojují, kontrolují, zkoušejí a měří elektrospotřebiče, elektrické přístroje a součástky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cs-CZ" dirty="0">
                <a:solidFill>
                  <a:schemeClr val="bg1"/>
                </a:solidFill>
              </a:rPr>
              <a:t>Získají oprávnění dle Vyhlášky č. 50/1978 </a:t>
            </a:r>
            <a:r>
              <a:rPr lang="cs-CZ" dirty="0" err="1">
                <a:solidFill>
                  <a:schemeClr val="bg1"/>
                </a:solidFill>
              </a:rPr>
              <a:t>Sb</a:t>
            </a:r>
            <a:endParaRPr lang="cs-CZ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161" y="173509"/>
            <a:ext cx="9525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0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172995"/>
            <a:ext cx="9905998" cy="1124464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Uplatnění absolventů v </a:t>
            </a:r>
            <a:r>
              <a:rPr lang="cs-CZ" b="1" dirty="0" smtClean="0">
                <a:solidFill>
                  <a:schemeClr val="bg1"/>
                </a:solidFill>
              </a:rPr>
              <a:t>oboru          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Absolvent je připraven instalovat, opravovat, udržovat a kontrolovat elektrické rozvody a zařízení. Měří a testuje různé typy elektrických strojů, elektrospotřebičů a specializovaná zařízení, která využívají ke své činnosti elektrickou energii.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Absolventi </a:t>
            </a:r>
            <a:r>
              <a:rPr lang="cs-CZ" dirty="0">
                <a:solidFill>
                  <a:schemeClr val="bg1"/>
                </a:solidFill>
              </a:rPr>
              <a:t>se uplatní při výkonu povolání elektrikář především se zaměřením pro silnoproud a v dalších příbuzných povoláních, ve výrobních i nevýrobních organizacích a všude tam, kde je nutné odborné zajištění údržby a provozu elektrických zařízení.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411" y="301135"/>
            <a:ext cx="9525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05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1" y="0"/>
            <a:ext cx="9905998" cy="1478570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Provozní </a:t>
            </a:r>
            <a:r>
              <a:rPr lang="cs-CZ" dirty="0" smtClean="0">
                <a:solidFill>
                  <a:schemeClr val="bg1"/>
                </a:solidFill>
              </a:rPr>
              <a:t>elektrotechnika</a:t>
            </a:r>
            <a:r>
              <a:rPr lang="cs-CZ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dirty="0">
                <a:solidFill>
                  <a:schemeClr val="bg1"/>
                </a:solidFill>
              </a:rPr>
              <a:t>26-41-L/52</a:t>
            </a:r>
            <a:r>
              <a:rPr lang="cs-CZ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2letý obor nástavbového studia</a:t>
            </a:r>
            <a:endParaRPr lang="cs-CZ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3000" y="1208087"/>
            <a:ext cx="10210799" cy="5242139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Charakteristika přípravy v </a:t>
            </a:r>
            <a:r>
              <a:rPr lang="cs-CZ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oboru</a:t>
            </a:r>
          </a:p>
          <a:p>
            <a:r>
              <a:rPr lang="cs-CZ" dirty="0">
                <a:solidFill>
                  <a:schemeClr val="bg1"/>
                </a:solidFill>
              </a:rPr>
              <a:t>Kromě všeobecného vzdělání a jazykové průpravy, kterou žák v průběhu studia získá, bude umět</a:t>
            </a:r>
            <a:r>
              <a:rPr lang="cs-CZ" dirty="0" smtClean="0">
                <a:solidFill>
                  <a:schemeClr val="bg1"/>
                </a:solidFill>
              </a:rPr>
              <a:t>:</a:t>
            </a:r>
            <a:r>
              <a:rPr lang="cs-CZ" dirty="0">
                <a:solidFill>
                  <a:schemeClr val="bg1"/>
                </a:solidFill>
              </a:rPr>
              <a:t/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Samostatně provádět odborné práce na elektrických strojích, přístrojích a zařízeních v souladu s vyhláškou o odborné způsobilosti v elektrotechnice.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Provádět specializovaná elektrotechnická měření, základní opravy a údržbu elektrických spotřebičů.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Vytvářet technickou dokumentací s využitím informačních technologií, používat jí a číst v ní aplikovat základní poznatky z elektrotechniky do odborné praxe.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Aktivně pracovat s číslicovou technikou a navrhovat základní logické obvody.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Využívat nejnovějších poznatků z elektroniky a automatizace v praxi.</a:t>
            </a:r>
          </a:p>
          <a:p>
            <a:pPr marL="0" indent="0" fontAlgn="base">
              <a:buNone/>
            </a:pPr>
            <a:endParaRPr lang="cs-CZ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300" y="301135"/>
            <a:ext cx="9525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2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Uplatnění absolventů v </a:t>
            </a:r>
            <a:r>
              <a:rPr lang="cs-CZ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oboru                 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2" y="1555845"/>
            <a:ext cx="9905999" cy="4763068"/>
          </a:xfrm>
        </p:spPr>
        <p:txBody>
          <a:bodyPr>
            <a:normAutofit lnSpcReduction="10000"/>
          </a:bodyPr>
          <a:lstStyle/>
          <a:p>
            <a:pPr algn="just" fontAlgn="base"/>
            <a:r>
              <a:rPr lang="cs-CZ" dirty="0">
                <a:solidFill>
                  <a:schemeClr val="bg1"/>
                </a:solidFill>
              </a:rPr>
              <a:t>Absolventi se mohou uplatnit při činnostech spojených s návrhy, výrobou, montáží, údržbou, oživováním, seřizováním, zkoušením, testováním, servisem, opravami a obsluhou elektrotechnických zařízení, elektrických strojů, přístrojů a rozvodných sítí, elektronických systémů z oblasti automatizace, měřící a regulační techniky, výpočetní techniky, elektronických zařízení spotřební elektroniky, počítačových sítí, při programování řídících systémů. Uplatnění absolventů je směřováno hlavně do pracovních pozic, které vyžadují dobrou teoretickou přípravu v elektrotechnice a souvisejících oborech.</a:t>
            </a:r>
            <a:endParaRPr lang="cs-CZ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base"/>
            <a: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Absolventi </a:t>
            </a:r>
            <a:r>
              <a:rPr lang="cs-CZ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mohou pokračovat ve studiu ve vyšších odborných </a:t>
            </a:r>
            <a: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školách,</a:t>
            </a:r>
            <a:b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nebo </a:t>
            </a:r>
            <a:r>
              <a:rPr lang="cs-CZ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vysokých školách; </a:t>
            </a:r>
            <a: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většinou </a:t>
            </a:r>
            <a:r>
              <a:rPr lang="cs-CZ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pokračují ve studiu ve strojírenských oborech, často však i v oborech ekonomiky.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911" y="569771"/>
            <a:ext cx="9525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9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Obvod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bvod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vo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TM04033919[[fn=Obvod]]</Template>
  <TotalTime>641</TotalTime>
  <Words>1002</Words>
  <Application>Microsoft Office PowerPoint</Application>
  <PresentationFormat>Širokoúhlá obrazovka</PresentationFormat>
  <Paragraphs>45</Paragraphs>
  <Slides>13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Trebuchet MS</vt:lpstr>
      <vt:lpstr>Tw Cen MT</vt:lpstr>
      <vt:lpstr>Obvod</vt:lpstr>
      <vt:lpstr>Integrovaná střední škola technická Mělník,  příspěvková organizace</vt:lpstr>
      <vt:lpstr>Mechanik elektrotechnik (26-41-L/01) 4letý obor </vt:lpstr>
      <vt:lpstr>Uplatnění absolventů v oboru                  </vt:lpstr>
      <vt:lpstr>ELEKTRIKÁŘ (26-51-H/01) 3letý učební obor</vt:lpstr>
      <vt:lpstr>Uplatnění absolventů v oboru              </vt:lpstr>
      <vt:lpstr> ELEKTRIKÁŘ - Silnoproud (26-51-H/02)     3letý učební obor</vt:lpstr>
      <vt:lpstr>Uplatnění absolventů v oboru           </vt:lpstr>
      <vt:lpstr>Provozní elektrotechnika(26-41-L/52)  2letý obor nástavbového studia</vt:lpstr>
      <vt:lpstr>Uplatnění absolventů v oboru                  </vt:lpstr>
      <vt:lpstr>K výuce využíváme                                            </vt:lpstr>
      <vt:lpstr>Z práce našich studentů                         </vt:lpstr>
      <vt:lpstr>Teoretická výuka</vt:lpstr>
      <vt:lpstr>Praktická výuka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Milan Hlávka</dc:creator>
  <cp:lastModifiedBy>Miloslav Čáp</cp:lastModifiedBy>
  <cp:revision>46</cp:revision>
  <dcterms:created xsi:type="dcterms:W3CDTF">2020-11-30T14:52:49Z</dcterms:created>
  <dcterms:modified xsi:type="dcterms:W3CDTF">2020-12-15T11:08:21Z</dcterms:modified>
</cp:coreProperties>
</file>