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46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5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34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84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88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74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337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6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9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8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26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90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63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63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44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2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10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1EE5-F91D-4B65-A9AD-4A3A4DAB1783}" type="datetimeFigureOut">
              <a:rPr lang="cs-CZ" smtClean="0"/>
              <a:t>11.12.2020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398F-5B5C-4456-9BBF-9CDBF10737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3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1100" y="2057400"/>
            <a:ext cx="10769600" cy="1298614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Integrovaná střední škola technická Mělník, </a:t>
            </a:r>
            <a:br>
              <a:rPr lang="cs-CZ" sz="3600" dirty="0" smtClean="0"/>
            </a:br>
            <a:r>
              <a:rPr lang="cs-CZ" sz="3600" dirty="0" smtClean="0"/>
              <a:t>příspěvková organizace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0112" y="3512886"/>
            <a:ext cx="8791575" cy="165576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Strojní obory</a:t>
            </a:r>
            <a:endParaRPr lang="cs-CZ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36" y="3512886"/>
            <a:ext cx="2160380" cy="19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technologie používáme ve výuce?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104900"/>
            <a:ext cx="9905999" cy="468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Technické kreslení v CAD systémech </a:t>
            </a:r>
          </a:p>
          <a:p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Varicad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Autodesk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Licence pro žáky zdarma</a:t>
            </a:r>
          </a:p>
          <a:p>
            <a:endParaRPr lang="cs-CZ" i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679729"/>
            <a:ext cx="5698417" cy="28658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829" y="1104899"/>
            <a:ext cx="4878929" cy="33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5413" y="0"/>
            <a:ext cx="9905998" cy="147857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technologie používáme ve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104900"/>
            <a:ext cx="9905999" cy="468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tisk 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Tiskárna Průša 3MKS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29" y="1478570"/>
            <a:ext cx="5905082" cy="33288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7" y="2299149"/>
            <a:ext cx="4468455" cy="41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technologie používáme ve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068387"/>
            <a:ext cx="9905999" cy="3541714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Pneumatické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elektropneumatické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stavebnice FESTO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didactic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FluidSim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8"/>
          <a:stretch/>
        </p:blipFill>
        <p:spPr>
          <a:xfrm>
            <a:off x="1141410" y="1738664"/>
            <a:ext cx="4624390" cy="47385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33" y="2047258"/>
            <a:ext cx="4756578" cy="41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technologie používáme ve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24618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Programování CNC 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strojů a nová obrobna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CNC soustruhy s řídicím systémem Siemens 808D 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CNC frézky z řídicím systémem Mach 3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0" y="3124200"/>
            <a:ext cx="4165600" cy="3124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2733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technologie používáme ve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24618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Laboratoř technického měření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0" y="2043113"/>
            <a:ext cx="4692649" cy="35194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4" y="2724757"/>
            <a:ext cx="4860116" cy="36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technologie používáme ve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246186"/>
            <a:ext cx="9905999" cy="432911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Svařovna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Žáci strojních oborů mají možnost v rámci výuky absolvovat základní kurzy: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Svařování obalenou elektrodou ZK 111 1.1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Svařování tavící se elektrodou v aktivním plynu ZK 135 1.1 (svařování CO2)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0" y="3568700"/>
            <a:ext cx="3979333" cy="2984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35687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4913" y="0"/>
            <a:ext cx="9905998" cy="147857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Mechanik strojů a zařízení (23-44-L/01)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4letý obor </a:t>
            </a:r>
            <a:endParaRPr lang="cs-CZ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4912" y="1208087"/>
            <a:ext cx="9905999" cy="450489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Charakteristika přípravy v oboru</a:t>
            </a:r>
          </a:p>
          <a:p>
            <a:pPr algn="just" fontAlgn="base">
              <a:lnSpc>
                <a:spcPct val="100000"/>
              </a:lnSpc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Žáci se naučí získávat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z výkresové, technologické a servisní dokumentace, znát funkční principy, materiály a součásti, z nichž výrobky sestávají, postupy jejich montáží, způsoby určování závad a postupy jejich oprav. 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dílnách si osvojí základy ručního a strojního zpracování kovů a nekovových materiálů a montážních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prací. Získají základy o obsluze a programování CNC strojů.</a:t>
            </a:r>
          </a:p>
          <a:p>
            <a:pPr algn="just" fontAlgn="base">
              <a:lnSpc>
                <a:spcPct val="100000"/>
              </a:lnSpc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laboratoři si osvojí dovednosti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měření technických veličin. 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Naučí se navrhovat a sestavovat a přezkoušet činnost pneumatických mechanismů.  </a:t>
            </a:r>
          </a:p>
          <a:p>
            <a:pPr algn="just" fontAlgn="base">
              <a:lnSpc>
                <a:spcPct val="100000"/>
              </a:lnSpc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Součástí výuky je složení zkoušky ze svařování před komisařem v rozsahu základního kurzu.</a:t>
            </a:r>
          </a:p>
          <a:p>
            <a:pPr algn="just" fontAlgn="base">
              <a:lnSpc>
                <a:spcPct val="100000"/>
              </a:lnSpc>
            </a:pP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1" y="301135"/>
            <a:ext cx="952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Uplatnění absolventů v oboru</a:t>
            </a:r>
            <a:b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474787"/>
            <a:ext cx="9905999" cy="3541714"/>
          </a:xfrm>
        </p:spPr>
        <p:txBody>
          <a:bodyPr/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Absolventi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kvalifikovaní pracovníci, kteří se uplatní především při montážích, externích montážích, opravách, kontrolách a servisu složitých strojírenských výrobků. 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Uplatní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v pracovních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pozicích, jako mechanik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číslicově řízených strojů, montér točivých strojů, programátor a obsluha CNC strojů. Dále najde uplatnění v konstrukci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strojů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technických zařízení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Absolventi mohou pokračovat ve studiu na vyšších odborných školách nebo vysokých školách.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5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Strojní mechanik (23-51-H/01)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3letý učební obor</a:t>
            </a:r>
            <a:endParaRPr lang="cs-CZ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233486"/>
            <a:ext cx="9905999" cy="5370514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cs-CZ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Charakteristika přípravy v oboru</a:t>
            </a:r>
          </a:p>
          <a:p>
            <a:pPr algn="just" fontAlgn="base"/>
            <a:r>
              <a:rPr lang="cs-CZ" sz="3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 vzdělání je vhodný pro technicky nadané žáky, manuálně zručné se vztahem </a:t>
            </a:r>
            <a:r>
              <a:rPr lang="cs-CZ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cs-CZ" sz="3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materiálům, zejména ke kovovým materiálům a plastům. </a:t>
            </a:r>
            <a:endParaRPr lang="cs-CZ" sz="3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cs-CZ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Žáci </a:t>
            </a:r>
            <a:r>
              <a:rPr lang="cs-CZ" sz="3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naučí ručně nebo strojně zhotovovat součástí strojů, zařízení a prvků konstrukcí, pájení a lepení, obsluhu mechanizovaného nářadí, zhotovovat a sestavovat jednotlivé součásti a funkční celky různých strojů, zařízení a konstrukcí, uvádět je do provozu, obsluhovat je, provádět jejich běžnou údržbu, diagnostikovat závady a opravovat je. </a:t>
            </a:r>
            <a:endParaRPr lang="cs-CZ" sz="3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cs-CZ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Součástí </a:t>
            </a:r>
            <a:r>
              <a:rPr lang="cs-CZ" sz="3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výuky je složení zkoušky ze svařování před komisařem v rozsahu základního kurzu</a:t>
            </a:r>
            <a:r>
              <a:rPr lang="cs-CZ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/>
            <a:r>
              <a:rPr lang="cs-CZ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Osvojí si základy CNC programování a obsluhy obráběcích strojů.</a:t>
            </a:r>
          </a:p>
          <a:p>
            <a:pPr algn="just" fontAlgn="base"/>
            <a:r>
              <a:rPr lang="cs-CZ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Získají základní znalosti o pneumatických obvodech.</a:t>
            </a:r>
          </a:p>
          <a:p>
            <a:pPr algn="just" fontAlgn="base"/>
            <a:r>
              <a:rPr lang="cs-CZ" sz="3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Naučí se zhotovovat technickou výkresovou dokumentaci v 2D a 3D CAD softwaru.</a:t>
            </a:r>
          </a:p>
          <a:p>
            <a:pPr fontAlgn="base"/>
            <a:endParaRPr lang="cs-CZ" sz="3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10" y="301135"/>
            <a:ext cx="952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Uplatnění absolventů v oboru</a:t>
            </a:r>
            <a:br>
              <a:rPr lang="cs-CZ" b="1" dirty="0">
                <a:solidFill>
                  <a:schemeClr val="bg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5712" y="1055687"/>
            <a:ext cx="9905999" cy="3541714"/>
          </a:xfrm>
        </p:spPr>
        <p:txBody>
          <a:bodyPr/>
          <a:lstStyle/>
          <a:p>
            <a:pPr algn="just" fontAlgn="base"/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Absolventi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kvalifikovaní pracovníci, kteří se uplatní ve strojírenství,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výrobních, montážních a opravárenských provozech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podniku jako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strojní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zámečník. V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případě absolvování příslušného kurzu, vykonaní zkoušky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získání příslušného oprávnění je kvalifikován i pro další činnosti např. svářeč. </a:t>
            </a:r>
          </a:p>
          <a:p>
            <a:pPr algn="just" fontAlgn="base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Absolventi mohou pokračovat ve vzdělávání nástavbovým studiem v oborech strojírenského zaměření Provozní technika nebo Podnikání.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8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5713" y="0"/>
            <a:ext cx="9905998" cy="147857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Obráběč kovů (23-56-H/01)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3letý učební obor</a:t>
            </a:r>
            <a:endParaRPr lang="cs-CZ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5712" y="1246186"/>
            <a:ext cx="9905999" cy="500221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Charakteristika přípravy v oboru</a:t>
            </a:r>
          </a:p>
          <a:p>
            <a:pPr algn="just" fontAlgn="base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 vzdělání je vhodný pro technicky nadané žáky, manuálně zručné, přesné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precizní, s konstrukční a prostorovou představivostí, se vztahem k materiálům, zejména ke kovovým materiálům i nekovovým materiálům (např. k plastům). 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Žáci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naučí nastavovat, obsluhovat a udržovat základní druhy obráběcích strojů (soustruh, frézka, bruska, vrtačka, číslicově řízené stroje - CNC obráběcí stroje apod.), kontrolovat a měřit přesnost opracování obrobků, ošetřování běžných pracovních nástrojů. 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Žáci mají znalosti a dovednosti z programování CNC obráběcích strojů a technologie obrábění. </a:t>
            </a:r>
          </a:p>
          <a:p>
            <a:pPr algn="just" fontAlgn="base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Naučí se zhotovovat technickou výkresovou dokumentaci v 2D a 3D CAD softwaru.</a:t>
            </a:r>
          </a:p>
          <a:p>
            <a:pPr fontAlgn="base"/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1" y="301135"/>
            <a:ext cx="952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Uplatnění absolventů v oboru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915987"/>
            <a:ext cx="9905999" cy="3541714"/>
          </a:xfrm>
        </p:spPr>
        <p:txBody>
          <a:bodyPr>
            <a:noAutofit/>
          </a:bodyPr>
          <a:lstStyle/>
          <a:p>
            <a:pPr fontAlgn="base"/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Uplatnění absolventů v oboru</a:t>
            </a:r>
          </a:p>
          <a:p>
            <a:pPr algn="just" fontAlgn="base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Absolventi se uplatní všude tam, kde je výrobní činnost firem spojená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obráběním materiálů, zejména kovových. Absolventi jsou kvalifikovaní pracovníci, kteří seřizují a obsluhují konvenční a číslicově řízené soustružnické obráběcí stroje, provádí práce nutné při strojním obrábění materiálů soustružením, vrtáním, vyvrtáváním,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vyhrubováním,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vystružováním, řezáním závitů, frézováním, hoblováním, protahováním nebo protlačováním součástí, broušením kovových součástí, dílů strojů a nástrojů, seřizováním a obsluhou číslicově řízených obráběcích strojů (CNC strojů). </a:t>
            </a:r>
          </a:p>
          <a:p>
            <a:pPr algn="just" fontAlgn="base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úspěšném ukončení studia absolventi mohou pokračovat ve vzdělávání nástavbovým studiem v oborech strojírenského zaměření nebo orientovaných na podnikání, ve kterých složí maturitní zkoušku.</a:t>
            </a:r>
          </a:p>
        </p:txBody>
      </p:sp>
    </p:spTree>
    <p:extLst>
      <p:ext uri="{BB962C8B-B14F-4D97-AF65-F5344CB8AC3E}">
        <p14:creationId xmlns:p14="http://schemas.microsoft.com/office/powerpoint/2010/main" val="41078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Provozní technika (23-43-L/51)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2letý obor nástavbového studia</a:t>
            </a:r>
            <a:endParaRPr lang="cs-CZ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8088"/>
            <a:ext cx="10515600" cy="475057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Charakteristika přípravy v oboru</a:t>
            </a:r>
          </a:p>
          <a:p>
            <a:pPr algn="just" fontAlgn="base">
              <a:lnSpc>
                <a:spcPct val="100000"/>
              </a:lnSpc>
              <a:spcBef>
                <a:spcPts val="600"/>
              </a:spcBef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Žáci si rozšíří vědomosti, které si osvojili absolvováním středního vzdělání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výučním listem, a to především vědomostí o technických materiálech využívaných ve strojírenství, o různých způsobech jejich zpracování na strojní součásti, o jejich tepelném zpracování a povrchových úpravách a o montáži součástí do strojírenských výrobků. </a:t>
            </a:r>
            <a:endPara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učebně technického měření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žáci doplní a rozšíří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vědomosti a dovednosti kontrolou a kalibrací různých typů měřidel a měření technických a netechnických veličin  a vypracování protokolu z měření.</a:t>
            </a:r>
          </a:p>
          <a:p>
            <a:pPr algn="just" fontAlgn="base">
              <a:lnSpc>
                <a:spcPct val="100000"/>
              </a:lnSpc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Naučí se navrhovat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sestavovat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diagnostikovat činnost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pneumatických mechanismů.  </a:t>
            </a:r>
          </a:p>
          <a:p>
            <a:pPr algn="just" fontAlgn="base"/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Naučí se konstruovat ve 3D CAD softwaru.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301135"/>
            <a:ext cx="952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Uplatnění absolventů v oboru</a:t>
            </a:r>
            <a:b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555845"/>
            <a:ext cx="9905999" cy="4763068"/>
          </a:xfrm>
        </p:spPr>
        <p:txBody>
          <a:bodyPr>
            <a:normAutofit/>
          </a:bodyPr>
          <a:lstStyle/>
          <a:p>
            <a:pPr algn="just" fontAlgn="base"/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Absolventi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naleznou uplatnění ve strojírenských firmách a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provozech</a:t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povolání strojírenský technik, a to zejména v jeho typových pozicích provozního charakteru, tj. strojírenský technik mistr nebo strojírenský technik dispečer. Mohou se také v uvedeném povolání uplatnit v příbuzných typových pozicích (např. strojírenský technik technolog, strojírenský technik technické kontroly, zkušební technik, servisní technik), popř. v dalších povoláních a typových pozicích ve strojírenství. </a:t>
            </a:r>
          </a:p>
          <a:p>
            <a:pPr algn="just" fontAlgn="base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Absolventi mohou pokračovat ve studiu ve vyšších odborných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školách,</a:t>
            </a:r>
            <a:b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vysokých školách; 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většinou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pokračují ve studiu ve strojírenských oborech, často však i v oborech ekonomiky.</a:t>
            </a:r>
          </a:p>
        </p:txBody>
      </p:sp>
    </p:spTree>
    <p:extLst>
      <p:ext uri="{BB962C8B-B14F-4D97-AF65-F5344CB8AC3E}">
        <p14:creationId xmlns:p14="http://schemas.microsoft.com/office/powerpoint/2010/main" val="22010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409</TotalTime>
  <Words>414</Words>
  <Application>Microsoft Office PowerPoint</Application>
  <PresentationFormat>Širokoúhlá obrazovka</PresentationFormat>
  <Paragraphs>63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Tw Cen MT</vt:lpstr>
      <vt:lpstr>Obvod</vt:lpstr>
      <vt:lpstr>Integrovaná střední škola technická Mělník,  příspěvková organizace</vt:lpstr>
      <vt:lpstr>Mechanik strojů a zařízení (23-44-L/01) 4letý obor </vt:lpstr>
      <vt:lpstr>Uplatnění absolventů v oboru </vt:lpstr>
      <vt:lpstr>Strojní mechanik (23-51-H/01) 3letý učební obor</vt:lpstr>
      <vt:lpstr>Uplatnění absolventů v oboru </vt:lpstr>
      <vt:lpstr>Obráběč kovů (23-56-H/01) 3letý učební obor</vt:lpstr>
      <vt:lpstr>Uplatnění absolventů v oboru </vt:lpstr>
      <vt:lpstr>Provozní technika (23-43-L/51)  2letý obor nástavbového studia</vt:lpstr>
      <vt:lpstr>Uplatnění absolventů v oboru </vt:lpstr>
      <vt:lpstr>Jaké technologie používáme ve výuce?</vt:lpstr>
      <vt:lpstr>Jaké technologie používáme ve výuce?</vt:lpstr>
      <vt:lpstr>Jaké technologie používáme ve výuce?</vt:lpstr>
      <vt:lpstr>Jaké technologie používáme ve výuce?</vt:lpstr>
      <vt:lpstr>Jaké technologie používáme ve výuce?</vt:lpstr>
      <vt:lpstr>Jaké technologie používáme ve výuce?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 Hlávka</dc:creator>
  <cp:lastModifiedBy>Milan Hlávka</cp:lastModifiedBy>
  <cp:revision>27</cp:revision>
  <dcterms:created xsi:type="dcterms:W3CDTF">2020-11-30T14:52:49Z</dcterms:created>
  <dcterms:modified xsi:type="dcterms:W3CDTF">2020-12-11T06:48:42Z</dcterms:modified>
</cp:coreProperties>
</file>