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8" r:id="rId3"/>
    <p:sldId id="275" r:id="rId4"/>
    <p:sldId id="285" r:id="rId5"/>
    <p:sldId id="284" r:id="rId6"/>
    <p:sldId id="286" r:id="rId7"/>
    <p:sldId id="287" r:id="rId8"/>
    <p:sldId id="288" r:id="rId9"/>
    <p:sldId id="277" r:id="rId10"/>
    <p:sldId id="278" r:id="rId11"/>
    <p:sldId id="279" r:id="rId12"/>
    <p:sldId id="289" r:id="rId13"/>
    <p:sldId id="280" r:id="rId14"/>
    <p:sldId id="281" r:id="rId15"/>
    <p:sldId id="282" r:id="rId16"/>
    <p:sldId id="272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126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1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71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69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27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02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84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3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4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84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0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35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69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64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18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30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A8456-009C-4C98-8A98-9D7EA1F05507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CEAB4C-F97E-4435-BED7-7DE5DF1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37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sstechn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hyperlink" Target="http://www.isstechn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stechn.cz/objekty/ekonomika-a-podnikani-se-zamerenim-na-rizeni-obchodnich-a-vyrobnich-firem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Integrovaná střední škola technická Mělník</a:t>
            </a:r>
            <a:br>
              <a:rPr lang="cs-CZ" dirty="0" smtClean="0"/>
            </a:br>
            <a:r>
              <a:rPr lang="cs-CZ" dirty="0" smtClean="0"/>
              <a:t>Ekonomika a podnikání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24238" y="4941168"/>
            <a:ext cx="5762563" cy="82602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 učilišti 2566, 276 01 Mělník</a:t>
            </a:r>
          </a:p>
          <a:p>
            <a:r>
              <a:rPr lang="cs-CZ" dirty="0" smtClean="0"/>
              <a:t>Tel. 315627267, </a:t>
            </a:r>
            <a:r>
              <a:rPr lang="cs-CZ" dirty="0" smtClean="0">
                <a:hlinkClick r:id="rId2"/>
              </a:rPr>
              <a:t>www.isstechn.cz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482" name="Picture 2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36" y="342333"/>
            <a:ext cx="1798861" cy="1574499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2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FF školní rok 2017/2018</a:t>
            </a:r>
            <a:endParaRPr lang="cs-CZ" dirty="0"/>
          </a:p>
        </p:txBody>
      </p:sp>
      <p:pic>
        <p:nvPicPr>
          <p:cNvPr id="5" name="Shape 8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11760" y="1954337"/>
            <a:ext cx="4876509" cy="96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2843808" y="306896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03200" algn="ctr">
              <a:buClr>
                <a:srgbClr val="FF0000"/>
              </a:buClr>
              <a:buSzPct val="100000"/>
            </a:pPr>
            <a:r>
              <a:rPr lang="cs-CZ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Řešení pro vaši kancelář</a:t>
            </a:r>
          </a:p>
        </p:txBody>
      </p:sp>
      <p:pic>
        <p:nvPicPr>
          <p:cNvPr id="1026" name="Picture 2" descr="C:\Users\AN02.ISSTM\Pictures\vizit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78" y="3767554"/>
            <a:ext cx="4115084" cy="264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6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Fiktivní firma školní rok </a:t>
            </a:r>
            <a:r>
              <a:rPr lang="cs-CZ" dirty="0" smtClean="0"/>
              <a:t>2018/2019/2020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2180222"/>
            <a:ext cx="3013802" cy="134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229395" y="3734852"/>
            <a:ext cx="5210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Fictionalcine s.r.o.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provozuje kino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6" y="4573052"/>
            <a:ext cx="3200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-27384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16733" r="10684" b="54536"/>
          <a:stretch/>
        </p:blipFill>
        <p:spPr>
          <a:xfrm>
            <a:off x="4598462" y="2209210"/>
            <a:ext cx="36724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48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Fiktivní firma školní rok </a:t>
            </a:r>
            <a:r>
              <a:rPr lang="cs-CZ" dirty="0" smtClean="0"/>
              <a:t>2020/2021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387724"/>
            <a:ext cx="7704667" cy="762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 smtClean="0">
                <a:solidFill>
                  <a:srgbClr val="990000"/>
                </a:solidFill>
              </a:rPr>
              <a:t>CenriaTravel</a:t>
            </a:r>
            <a:r>
              <a:rPr lang="cs-CZ" dirty="0" smtClean="0">
                <a:solidFill>
                  <a:srgbClr val="990000"/>
                </a:solidFill>
              </a:rPr>
              <a:t> s.r.o. provozuje cestovní kancelář</a:t>
            </a:r>
            <a:endParaRPr lang="cs-CZ" dirty="0">
              <a:solidFill>
                <a:srgbClr val="990000"/>
              </a:solidFill>
            </a:endParaRPr>
          </a:p>
        </p:txBody>
      </p:sp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-27384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6" y="3594622"/>
            <a:ext cx="4800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44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Studentská firma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61392" y="1916832"/>
            <a:ext cx="7408333" cy="2592288"/>
          </a:xfrm>
        </p:spPr>
        <p:txBody>
          <a:bodyPr/>
          <a:lstStyle/>
          <a:p>
            <a:r>
              <a:rPr lang="cs-CZ" dirty="0">
                <a:solidFill>
                  <a:srgbClr val="990000"/>
                </a:solidFill>
              </a:rPr>
              <a:t>Je jedinečný vzdělávací program organizace JA Czech </a:t>
            </a:r>
            <a:r>
              <a:rPr lang="cs-CZ" dirty="0" smtClean="0">
                <a:solidFill>
                  <a:srgbClr val="990000"/>
                </a:solidFill>
              </a:rPr>
              <a:t>(</a:t>
            </a:r>
            <a:r>
              <a:rPr lang="cs-CZ" b="1" dirty="0">
                <a:solidFill>
                  <a:srgbClr val="990000"/>
                </a:solidFill>
              </a:rPr>
              <a:t>Junior </a:t>
            </a:r>
            <a:r>
              <a:rPr lang="cs-CZ" b="1" dirty="0" err="1" smtClean="0">
                <a:solidFill>
                  <a:srgbClr val="990000"/>
                </a:solidFill>
              </a:rPr>
              <a:t>Achievement</a:t>
            </a:r>
            <a:r>
              <a:rPr lang="cs-CZ" b="1" dirty="0" smtClean="0">
                <a:solidFill>
                  <a:srgbClr val="990000"/>
                </a:solidFill>
              </a:rPr>
              <a:t>) </a:t>
            </a:r>
            <a:r>
              <a:rPr lang="cs-CZ" dirty="0" smtClean="0">
                <a:solidFill>
                  <a:srgbClr val="990000"/>
                </a:solidFill>
              </a:rPr>
              <a:t>určený </a:t>
            </a:r>
            <a:r>
              <a:rPr lang="cs-CZ" dirty="0">
                <a:solidFill>
                  <a:srgbClr val="990000"/>
                </a:solidFill>
              </a:rPr>
              <a:t>pro studenty gymnázií, středních a vyšších odborných škol a odborných učilišť zaměřený na skutečné/reálné podnikání v rámci školní výuky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5112965" cy="2169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4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Studentská firma školní rok 2018/2019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08869" y="1759921"/>
            <a:ext cx="7408333" cy="3450696"/>
          </a:xfrm>
        </p:spPr>
        <p:txBody>
          <a:bodyPr/>
          <a:lstStyle/>
          <a:p>
            <a:r>
              <a:rPr lang="cs-CZ" dirty="0" smtClean="0">
                <a:solidFill>
                  <a:srgbClr val="990000"/>
                </a:solidFill>
              </a:rPr>
              <a:t>Studentská firma </a:t>
            </a:r>
            <a:r>
              <a:rPr lang="cs-CZ" b="1" dirty="0" err="1">
                <a:solidFill>
                  <a:srgbClr val="990000"/>
                </a:solidFill>
              </a:rPr>
              <a:t>Escobar</a:t>
            </a:r>
            <a:r>
              <a:rPr lang="cs-CZ" dirty="0">
                <a:solidFill>
                  <a:srgbClr val="990000"/>
                </a:solidFill>
              </a:rPr>
              <a:t> zajišťuje prodej a zásobování občerstvení, čerstvých baget, nápojů a také sladkých </a:t>
            </a:r>
            <a:r>
              <a:rPr lang="cs-CZ" dirty="0" smtClean="0">
                <a:solidFill>
                  <a:srgbClr val="990000"/>
                </a:solidFill>
              </a:rPr>
              <a:t>produktů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3398"/>
            <a:ext cx="3209388" cy="1874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52" y="3741121"/>
            <a:ext cx="1901023" cy="268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3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SF školní rok 2019/2020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2133" y="2276872"/>
            <a:ext cx="7704667" cy="311087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990000"/>
                </a:solidFill>
              </a:rPr>
              <a:t>Studentská firma </a:t>
            </a:r>
            <a:r>
              <a:rPr lang="cs-CZ" b="1" dirty="0" err="1" smtClean="0">
                <a:solidFill>
                  <a:srgbClr val="990000"/>
                </a:solidFill>
              </a:rPr>
              <a:t>Bustpen</a:t>
            </a:r>
            <a:r>
              <a:rPr lang="cs-CZ" dirty="0" smtClean="0">
                <a:solidFill>
                  <a:srgbClr val="990000"/>
                </a:solidFill>
              </a:rPr>
              <a:t> – prodává kancelářské potřeby a od listopadu také jednoduché občerstvení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Studentská firma </a:t>
            </a:r>
            <a:r>
              <a:rPr lang="cs-CZ" b="1" dirty="0" smtClean="0">
                <a:solidFill>
                  <a:srgbClr val="990000"/>
                </a:solidFill>
              </a:rPr>
              <a:t>VPS </a:t>
            </a:r>
            <a:r>
              <a:rPr lang="cs-CZ" b="1" dirty="0" err="1" smtClean="0">
                <a:solidFill>
                  <a:srgbClr val="990000"/>
                </a:solidFill>
              </a:rPr>
              <a:t>print</a:t>
            </a:r>
            <a:r>
              <a:rPr lang="cs-CZ" b="1" dirty="0" smtClean="0">
                <a:solidFill>
                  <a:srgbClr val="990000"/>
                </a:solidFill>
              </a:rPr>
              <a:t> </a:t>
            </a:r>
            <a:r>
              <a:rPr lang="cs-CZ" dirty="0" smtClean="0">
                <a:solidFill>
                  <a:srgbClr val="990000"/>
                </a:solidFill>
              </a:rPr>
              <a:t>– vyrábí výrobky z tištěných spojů, například klíčenky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Studentská firma </a:t>
            </a:r>
            <a:r>
              <a:rPr lang="cs-CZ" b="1" dirty="0" smtClean="0">
                <a:solidFill>
                  <a:srgbClr val="990000"/>
                </a:solidFill>
              </a:rPr>
              <a:t>1.POchutiny</a:t>
            </a:r>
            <a:r>
              <a:rPr lang="cs-CZ" dirty="0" smtClean="0">
                <a:solidFill>
                  <a:srgbClr val="990000"/>
                </a:solidFill>
              </a:rPr>
              <a:t> – prodává občerstvení, například nápoje, sušenky apod.</a:t>
            </a:r>
          </a:p>
          <a:p>
            <a:endParaRPr lang="cs-CZ" dirty="0"/>
          </a:p>
        </p:txBody>
      </p:sp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47" y="5405566"/>
            <a:ext cx="1146351" cy="111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8421" r="8539" b="7145"/>
          <a:stretch/>
        </p:blipFill>
        <p:spPr>
          <a:xfrm>
            <a:off x="3955853" y="5405566"/>
            <a:ext cx="1021828" cy="107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87742"/>
            <a:ext cx="1939100" cy="109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5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34479" y="138158"/>
            <a:ext cx="6737841" cy="1418634"/>
          </a:xfrm>
        </p:spPr>
        <p:txBody>
          <a:bodyPr>
            <a:normAutofit/>
          </a:bodyPr>
          <a:lstStyle/>
          <a:p>
            <a:r>
              <a:rPr lang="cs-CZ" dirty="0" smtClean="0"/>
              <a:t>ISŠT Mělník - </a:t>
            </a:r>
            <a:r>
              <a:rPr lang="cs-CZ" sz="3600" dirty="0" smtClean="0"/>
              <a:t>další vzdělávání</a:t>
            </a:r>
            <a:endParaRPr lang="cs-CZ" sz="36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050" y="16385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>
                <a:solidFill>
                  <a:srgbClr val="990000"/>
                </a:solidFill>
              </a:rPr>
              <a:t>Řidičský průkaz</a:t>
            </a:r>
            <a:endParaRPr lang="cs-CZ" b="1" dirty="0">
              <a:solidFill>
                <a:srgbClr val="990000"/>
              </a:solidFill>
            </a:endParaRPr>
          </a:p>
          <a:p>
            <a:r>
              <a:rPr lang="cs-CZ" b="1" dirty="0" smtClean="0">
                <a:solidFill>
                  <a:srgbClr val="990000"/>
                </a:solidFill>
              </a:rPr>
              <a:t>Osvědčení za práci ve fiktivní firmě</a:t>
            </a:r>
          </a:p>
          <a:p>
            <a:r>
              <a:rPr lang="cs-CZ" b="1" dirty="0" smtClean="0">
                <a:solidFill>
                  <a:srgbClr val="990000"/>
                </a:solidFill>
              </a:rPr>
              <a:t>Osvědčení za práci ve studentské firmě</a:t>
            </a:r>
          </a:p>
          <a:p>
            <a:r>
              <a:rPr lang="cs-CZ" b="1" dirty="0" smtClean="0">
                <a:solidFill>
                  <a:srgbClr val="990000"/>
                </a:solidFill>
              </a:rPr>
              <a:t>Trenérské zkoušky</a:t>
            </a:r>
          </a:p>
          <a:p>
            <a:r>
              <a:rPr lang="cs-CZ" b="1" dirty="0">
                <a:solidFill>
                  <a:srgbClr val="990000"/>
                </a:solidFill>
              </a:rPr>
              <a:t>Státní </a:t>
            </a:r>
            <a:r>
              <a:rPr lang="cs-CZ" b="1" dirty="0" smtClean="0">
                <a:solidFill>
                  <a:srgbClr val="990000"/>
                </a:solidFill>
              </a:rPr>
              <a:t>zkoušky </a:t>
            </a:r>
            <a:r>
              <a:rPr lang="cs-CZ" b="1" dirty="0">
                <a:solidFill>
                  <a:srgbClr val="990000"/>
                </a:solidFill>
              </a:rPr>
              <a:t>ze zpracování textu</a:t>
            </a:r>
            <a:endParaRPr lang="cs-CZ" b="1" dirty="0" smtClean="0">
              <a:solidFill>
                <a:srgbClr val="990000"/>
              </a:solidFill>
            </a:endParaRP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4099" name="Picture 3" descr="C:\Users\AN02.ISSTM\Documents\Bluetooth Folder\20190115_132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20" y="4869160"/>
            <a:ext cx="2294072" cy="172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0" y="4869160"/>
            <a:ext cx="2294072" cy="172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20" y="4869160"/>
            <a:ext cx="2270852" cy="170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4" y="2780927"/>
            <a:ext cx="2278042" cy="1708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000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ISŠT </a:t>
            </a:r>
            <a:r>
              <a:rPr lang="cs-CZ" sz="3600" dirty="0" smtClean="0"/>
              <a:t>Mělník</a:t>
            </a:r>
            <a:br>
              <a:rPr lang="cs-CZ" sz="3600" dirty="0" smtClean="0"/>
            </a:br>
            <a:r>
              <a:rPr lang="cs-CZ" sz="3600" dirty="0" smtClean="0"/>
              <a:t>partnerské firmy</a:t>
            </a:r>
            <a:endParaRPr lang="cs-CZ" sz="36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482080"/>
          </a:xfrm>
        </p:spPr>
        <p:txBody>
          <a:bodyPr/>
          <a:lstStyle/>
          <a:p>
            <a:r>
              <a:rPr lang="cs-CZ" b="1" dirty="0" smtClean="0">
                <a:solidFill>
                  <a:srgbClr val="990000"/>
                </a:solidFill>
              </a:rPr>
              <a:t>Ježek software – </a:t>
            </a:r>
            <a:r>
              <a:rPr lang="cs-CZ" sz="2000" dirty="0">
                <a:solidFill>
                  <a:srgbClr val="990000"/>
                </a:solidFill>
              </a:rPr>
              <a:t>vytváří </a:t>
            </a:r>
            <a:r>
              <a:rPr lang="cs-CZ" sz="2000" dirty="0" smtClean="0">
                <a:solidFill>
                  <a:srgbClr val="990000"/>
                </a:solidFill>
              </a:rPr>
              <a:t>nástroje </a:t>
            </a:r>
            <a:r>
              <a:rPr lang="cs-CZ" sz="2000" dirty="0">
                <a:solidFill>
                  <a:srgbClr val="990000"/>
                </a:solidFill>
              </a:rPr>
              <a:t>pro pohodlné a bezpečné účtování </a:t>
            </a:r>
            <a:r>
              <a:rPr lang="cs-CZ" sz="2000" dirty="0" smtClean="0">
                <a:solidFill>
                  <a:srgbClr val="990000"/>
                </a:solidFill>
              </a:rPr>
              <a:t> </a:t>
            </a:r>
            <a:r>
              <a:rPr lang="cs-CZ" b="1" dirty="0" smtClean="0">
                <a:solidFill>
                  <a:srgbClr val="990000"/>
                </a:solidFill>
              </a:rPr>
              <a:t>- programy DUEL a STEREO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77" y="3933056"/>
            <a:ext cx="4232177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0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ISŠT Mělník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2133" y="2132856"/>
            <a:ext cx="7704667" cy="432048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cs-CZ" dirty="0" smtClean="0">
                <a:solidFill>
                  <a:srgbClr val="990000"/>
                </a:solidFill>
              </a:rPr>
              <a:t>Webové stránky: </a:t>
            </a:r>
            <a:r>
              <a:rPr lang="cs-CZ" sz="4400" dirty="0" smtClean="0">
                <a:solidFill>
                  <a:srgbClr val="990000"/>
                </a:solidFill>
                <a:hlinkClick r:id="rId2"/>
              </a:rPr>
              <a:t>www.isstechn.cz</a:t>
            </a:r>
            <a:endParaRPr lang="cs-CZ" sz="4400" dirty="0" smtClean="0">
              <a:solidFill>
                <a:srgbClr val="990000"/>
              </a:solidFill>
            </a:endParaRPr>
          </a:p>
          <a:p>
            <a:pPr lvl="2"/>
            <a:r>
              <a:rPr lang="cs-CZ" sz="4400" dirty="0" err="1" smtClean="0">
                <a:solidFill>
                  <a:srgbClr val="990000"/>
                </a:solidFill>
              </a:rPr>
              <a:t>Facebook</a:t>
            </a:r>
            <a:endParaRPr lang="cs-CZ" sz="4400" dirty="0" smtClean="0">
              <a:solidFill>
                <a:srgbClr val="990000"/>
              </a:solidFill>
            </a:endParaRPr>
          </a:p>
          <a:p>
            <a:pPr lvl="2"/>
            <a:r>
              <a:rPr lang="cs-CZ" sz="4400" dirty="0" smtClean="0">
                <a:solidFill>
                  <a:srgbClr val="990000"/>
                </a:solidFill>
              </a:rPr>
              <a:t>Instagram</a:t>
            </a:r>
          </a:p>
          <a:p>
            <a:pPr lvl="2"/>
            <a:r>
              <a:rPr lang="cs-CZ" sz="4400" dirty="0" err="1" smtClean="0">
                <a:solidFill>
                  <a:srgbClr val="990000"/>
                </a:solidFill>
              </a:rPr>
              <a:t>TikTok</a:t>
            </a:r>
            <a:endParaRPr lang="cs-CZ" sz="4400" dirty="0" smtClean="0">
              <a:solidFill>
                <a:srgbClr val="990000"/>
              </a:solidFill>
            </a:endParaRPr>
          </a:p>
          <a:p>
            <a:pPr lvl="2"/>
            <a:r>
              <a:rPr lang="cs-CZ" sz="4400" dirty="0" err="1" smtClean="0">
                <a:solidFill>
                  <a:srgbClr val="990000"/>
                </a:solidFill>
              </a:rPr>
              <a:t>YouToube</a:t>
            </a:r>
            <a:endParaRPr lang="cs-CZ" sz="4400" dirty="0" smtClean="0">
              <a:solidFill>
                <a:srgbClr val="990000"/>
              </a:solidFill>
            </a:endParaRPr>
          </a:p>
          <a:p>
            <a:pPr lvl="2"/>
            <a:r>
              <a:rPr lang="cs-CZ" sz="4400" dirty="0" err="1" smtClean="0">
                <a:solidFill>
                  <a:srgbClr val="990000"/>
                </a:solidFill>
              </a:rPr>
              <a:t>Twitter</a:t>
            </a:r>
            <a:endParaRPr lang="cs-CZ" sz="44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990000"/>
              </a:solidFill>
            </a:endParaRPr>
          </a:p>
        </p:txBody>
      </p:sp>
      <p:pic>
        <p:nvPicPr>
          <p:cNvPr id="5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45" y="2596503"/>
            <a:ext cx="598197" cy="5981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1423" r="10549" b="12656"/>
          <a:stretch/>
        </p:blipFill>
        <p:spPr>
          <a:xfrm>
            <a:off x="4611623" y="3281903"/>
            <a:ext cx="704000" cy="6625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15" y="5376294"/>
            <a:ext cx="662251" cy="6622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55" y="4641701"/>
            <a:ext cx="680173" cy="6801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85" y="3965343"/>
            <a:ext cx="723315" cy="6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ISŠT </a:t>
            </a:r>
            <a:r>
              <a:rPr lang="cs-CZ" dirty="0" smtClean="0"/>
              <a:t>Mělník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2133" y="1844824"/>
            <a:ext cx="7704667" cy="4536504"/>
          </a:xfrm>
        </p:spPr>
        <p:txBody>
          <a:bodyPr>
            <a:normAutofit/>
          </a:bodyPr>
          <a:lstStyle/>
          <a:p>
            <a:r>
              <a:rPr lang="cs-CZ" b="1" dirty="0" smtClean="0"/>
              <a:t>Čtyřleté obory zakončené maturitní zkouškou </a:t>
            </a:r>
          </a:p>
          <a:p>
            <a:r>
              <a:rPr lang="cs-CZ" b="1" dirty="0"/>
              <a:t>Kód oboru: 63-41-H/01</a:t>
            </a:r>
            <a:endParaRPr lang="cs-CZ" b="1" dirty="0" smtClean="0"/>
          </a:p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hlinkClick r:id="rId2" tooltip="Odkaz na Ekonomika a podnikání se zaměřením na řízení obchodních a výrobních firem"/>
              </a:rPr>
              <a:t>Ekonomika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hlinkClick r:id="rId2" tooltip="Odkaz na Ekonomika a podnikání se zaměřením na řízení obchodních a výrobních firem"/>
              </a:rPr>
              <a:t>a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hlinkClick r:id="rId2" tooltip="Odkaz na Ekonomika a podnikání se zaměřením na řízení obchodních a výrobních firem"/>
              </a:rPr>
              <a:t>podnikání</a:t>
            </a:r>
            <a:endParaRPr lang="cs-CZ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Řízení firem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Management sportu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4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ISŠT Mělník </a:t>
            </a:r>
            <a:r>
              <a:rPr lang="cs-CZ" dirty="0" smtClean="0"/>
              <a:t>– Řízení firem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>
            <a:normAutofit fontScale="85000" lnSpcReduction="20000"/>
          </a:bodyPr>
          <a:lstStyle/>
          <a:p>
            <a:r>
              <a:rPr lang="cs-CZ" sz="3000" b="1" dirty="0" smtClean="0">
                <a:solidFill>
                  <a:srgbClr val="C00000"/>
                </a:solidFill>
              </a:rPr>
              <a:t>Žáci získají základní znalosti mimo jiné v předmětech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C00000"/>
                </a:solidFill>
              </a:rPr>
              <a:t>S</a:t>
            </a:r>
            <a:r>
              <a:rPr lang="cs-CZ" sz="2600" dirty="0" smtClean="0">
                <a:solidFill>
                  <a:srgbClr val="C00000"/>
                </a:solidFill>
              </a:rPr>
              <a:t>trojírenský základ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C00000"/>
                </a:solidFill>
              </a:rPr>
              <a:t>E</a:t>
            </a:r>
            <a:r>
              <a:rPr lang="cs-CZ" sz="2600" dirty="0" smtClean="0">
                <a:solidFill>
                  <a:srgbClr val="C00000"/>
                </a:solidFill>
              </a:rPr>
              <a:t>lektrotechnický základ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C00000"/>
                </a:solidFill>
              </a:rPr>
              <a:t>M</a:t>
            </a:r>
            <a:r>
              <a:rPr lang="cs-CZ" sz="2600" dirty="0" smtClean="0">
                <a:solidFill>
                  <a:srgbClr val="C00000"/>
                </a:solidFill>
              </a:rPr>
              <a:t>anagement firem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rgbClr val="C00000"/>
                </a:solidFill>
              </a:rPr>
              <a:t>Psychologie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rgbClr val="C00000"/>
                </a:solidFill>
              </a:rPr>
              <a:t>Fiktivní firma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rgbClr val="C00000"/>
                </a:solidFill>
              </a:rPr>
              <a:t>Účetnictví a Cvičení účetnictví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rgbClr val="C00000"/>
                </a:solidFill>
              </a:rPr>
              <a:t>a dalších</a:t>
            </a:r>
          </a:p>
        </p:txBody>
      </p:sp>
      <p:pic>
        <p:nvPicPr>
          <p:cNvPr id="5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0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ISŠT Mělník – Řízení </a:t>
            </a:r>
            <a:r>
              <a:rPr lang="cs-CZ" dirty="0" smtClean="0"/>
              <a:t>firem</a:t>
            </a:r>
            <a:br>
              <a:rPr lang="cs-CZ" dirty="0" smtClean="0"/>
            </a:br>
            <a:r>
              <a:rPr lang="cs-CZ" dirty="0" smtClean="0"/>
              <a:t>Profil absolventa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410445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990000"/>
                </a:solidFill>
              </a:rPr>
              <a:t>Žáky </a:t>
            </a:r>
            <a:r>
              <a:rPr lang="cs-CZ" b="1" dirty="0">
                <a:solidFill>
                  <a:srgbClr val="990000"/>
                </a:solidFill>
              </a:rPr>
              <a:t>vedeme na naší škole tak, </a:t>
            </a:r>
            <a:r>
              <a:rPr lang="cs-CZ" b="1" dirty="0" smtClean="0">
                <a:solidFill>
                  <a:srgbClr val="990000"/>
                </a:solidFill>
              </a:rPr>
              <a:t>aby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měli </a:t>
            </a:r>
            <a:r>
              <a:rPr lang="cs-CZ" dirty="0">
                <a:solidFill>
                  <a:srgbClr val="990000"/>
                </a:solidFill>
              </a:rPr>
              <a:t>teoretické i praktické znalosti z odborných ekonomických předmětů podpořené zkušenostmi z praxí v partnerských firmách </a:t>
            </a:r>
            <a:endParaRPr lang="cs-CZ" dirty="0" smtClean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u</a:t>
            </a:r>
            <a:r>
              <a:rPr lang="cs-CZ" dirty="0" smtClean="0">
                <a:solidFill>
                  <a:srgbClr val="990000"/>
                </a:solidFill>
              </a:rPr>
              <a:t>měli pracovat v </a:t>
            </a:r>
            <a:r>
              <a:rPr lang="cs-CZ" dirty="0">
                <a:solidFill>
                  <a:srgbClr val="990000"/>
                </a:solidFill>
              </a:rPr>
              <a:t>účetním </a:t>
            </a:r>
            <a:r>
              <a:rPr lang="cs-CZ" dirty="0" smtClean="0">
                <a:solidFill>
                  <a:srgbClr val="990000"/>
                </a:solidFill>
              </a:rPr>
              <a:t>programu Duel, který </a:t>
            </a:r>
            <a:r>
              <a:rPr lang="cs-CZ" dirty="0">
                <a:solidFill>
                  <a:srgbClr val="990000"/>
                </a:solidFill>
              </a:rPr>
              <a:t>využívají různé podnikatelské subjekty včetně řady firem v našem regionu </a:t>
            </a:r>
            <a:endParaRPr lang="cs-CZ" dirty="0" smtClean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aktivně </a:t>
            </a:r>
            <a:r>
              <a:rPr lang="cs-CZ" dirty="0">
                <a:solidFill>
                  <a:srgbClr val="990000"/>
                </a:solidFill>
              </a:rPr>
              <a:t>používali dva cizí </a:t>
            </a:r>
            <a:r>
              <a:rPr lang="cs-CZ" dirty="0" smtClean="0">
                <a:solidFill>
                  <a:srgbClr val="990000"/>
                </a:solidFill>
              </a:rPr>
              <a:t>jazyky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měli přehled </a:t>
            </a:r>
            <a:r>
              <a:rPr lang="cs-CZ" dirty="0">
                <a:solidFill>
                  <a:srgbClr val="990000"/>
                </a:solidFill>
              </a:rPr>
              <a:t>v oblastech obchodního a pracovního </a:t>
            </a:r>
            <a:r>
              <a:rPr lang="cs-CZ" dirty="0" smtClean="0">
                <a:solidFill>
                  <a:srgbClr val="990000"/>
                </a:solidFill>
              </a:rPr>
              <a:t>práva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měli </a:t>
            </a:r>
            <a:r>
              <a:rPr lang="cs-CZ" dirty="0">
                <a:solidFill>
                  <a:srgbClr val="990000"/>
                </a:solidFill>
              </a:rPr>
              <a:t>znalosti metod směřujících k prosperitě firmy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se orientovali v </a:t>
            </a:r>
            <a:r>
              <a:rPr lang="cs-CZ" dirty="0">
                <a:solidFill>
                  <a:srgbClr val="990000"/>
                </a:solidFill>
              </a:rPr>
              <a:t>základech strojírenských a elektrotechnických </a:t>
            </a:r>
            <a:r>
              <a:rPr lang="cs-CZ" dirty="0" smtClean="0">
                <a:solidFill>
                  <a:srgbClr val="990000"/>
                </a:solidFill>
              </a:rPr>
              <a:t>oborů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ovládali </a:t>
            </a:r>
            <a:r>
              <a:rPr lang="cs-CZ" dirty="0">
                <a:solidFill>
                  <a:srgbClr val="990000"/>
                </a:solidFill>
              </a:rPr>
              <a:t>informační a komunikační </a:t>
            </a:r>
            <a:r>
              <a:rPr lang="cs-CZ" dirty="0" smtClean="0">
                <a:solidFill>
                  <a:srgbClr val="990000"/>
                </a:solidFill>
              </a:rPr>
              <a:t>technologie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měli </a:t>
            </a:r>
            <a:r>
              <a:rPr lang="cs-CZ" dirty="0">
                <a:solidFill>
                  <a:srgbClr val="990000"/>
                </a:solidFill>
              </a:rPr>
              <a:t>znalosti z všeobecných předmětů v rozsahu umožňujícím terciální vzdělávání.   </a:t>
            </a:r>
          </a:p>
        </p:txBody>
      </p:sp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764703"/>
            <a:ext cx="8147248" cy="1673697"/>
          </a:xfrm>
        </p:spPr>
        <p:txBody>
          <a:bodyPr>
            <a:normAutofit/>
          </a:bodyPr>
          <a:lstStyle/>
          <a:p>
            <a:r>
              <a:rPr lang="cs-CZ" sz="3600" dirty="0"/>
              <a:t>ISŠT Mělník – </a:t>
            </a:r>
            <a:r>
              <a:rPr lang="cs-CZ" sz="3600" dirty="0" smtClean="0"/>
              <a:t>Sportovní management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75252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Žáci získají základní znalosti </a:t>
            </a:r>
            <a:r>
              <a:rPr lang="cs-CZ" b="1" dirty="0" smtClean="0">
                <a:solidFill>
                  <a:srgbClr val="C00000"/>
                </a:solidFill>
              </a:rPr>
              <a:t>mimo </a:t>
            </a:r>
            <a:r>
              <a:rPr lang="cs-CZ" b="1" dirty="0" smtClean="0">
                <a:solidFill>
                  <a:srgbClr val="C00000"/>
                </a:solidFill>
              </a:rPr>
              <a:t>jiné v předmětech</a:t>
            </a:r>
            <a:endParaRPr lang="cs-CZ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C00000"/>
                </a:solidFill>
              </a:rPr>
              <a:t>Sportovní právo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C00000"/>
                </a:solidFill>
              </a:rPr>
              <a:t>Z</a:t>
            </a:r>
            <a:r>
              <a:rPr lang="cs-CZ" sz="2400" dirty="0" smtClean="0">
                <a:solidFill>
                  <a:srgbClr val="C00000"/>
                </a:solidFill>
              </a:rPr>
              <a:t>áklady fyzioterapie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C00000"/>
                </a:solidFill>
              </a:rPr>
              <a:t>P</a:t>
            </a:r>
            <a:r>
              <a:rPr lang="cs-CZ" sz="2400" dirty="0" smtClean="0">
                <a:solidFill>
                  <a:srgbClr val="C00000"/>
                </a:solidFill>
              </a:rPr>
              <a:t>sychologie sportu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C00000"/>
                </a:solidFill>
              </a:rPr>
              <a:t>Z</a:t>
            </a:r>
            <a:r>
              <a:rPr lang="cs-CZ" sz="2400" dirty="0" smtClean="0">
                <a:solidFill>
                  <a:srgbClr val="C00000"/>
                </a:solidFill>
              </a:rPr>
              <a:t>áklady </a:t>
            </a:r>
            <a:r>
              <a:rPr lang="cs-CZ" sz="2400" dirty="0">
                <a:solidFill>
                  <a:srgbClr val="C00000"/>
                </a:solidFill>
              </a:rPr>
              <a:t>sportovní </a:t>
            </a:r>
            <a:r>
              <a:rPr lang="cs-CZ" sz="2400" dirty="0" smtClean="0">
                <a:solidFill>
                  <a:srgbClr val="C00000"/>
                </a:solidFill>
              </a:rPr>
              <a:t>přípravy</a:t>
            </a:r>
            <a:endParaRPr lang="cs-CZ" sz="2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C00000"/>
                </a:solidFill>
              </a:rPr>
              <a:t>Somatologie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C00000"/>
                </a:solidFill>
              </a:rPr>
              <a:t>Sportovní psychologie a Sportovní právo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C00000"/>
                </a:solidFill>
              </a:rPr>
              <a:t>a dalších</a:t>
            </a:r>
          </a:p>
          <a:p>
            <a:endParaRPr lang="cs-CZ" dirty="0"/>
          </a:p>
        </p:txBody>
      </p:sp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9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ISŠT Mělník – Řízení </a:t>
            </a:r>
            <a:r>
              <a:rPr lang="cs-CZ" dirty="0" smtClean="0"/>
              <a:t>firem</a:t>
            </a:r>
            <a:br>
              <a:rPr lang="cs-CZ" dirty="0" smtClean="0"/>
            </a:br>
            <a:r>
              <a:rPr lang="cs-CZ" dirty="0" smtClean="0"/>
              <a:t>Uplatnění absolventů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403244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990000"/>
                </a:solidFill>
              </a:rPr>
              <a:t>Absolvent se uplatní na trhu práce především jako </a:t>
            </a:r>
            <a:endParaRPr lang="cs-CZ" b="1" dirty="0" smtClean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ekonom, manažer nebo administrativní pracovník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finanční referent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referent marketingu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asistent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obchodní zástupce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referent </a:t>
            </a:r>
            <a:r>
              <a:rPr lang="cs-CZ" dirty="0">
                <a:solidFill>
                  <a:srgbClr val="990000"/>
                </a:solidFill>
              </a:rPr>
              <a:t>ve státní </a:t>
            </a:r>
            <a:r>
              <a:rPr lang="cs-CZ" dirty="0" smtClean="0">
                <a:solidFill>
                  <a:srgbClr val="990000"/>
                </a:solidFill>
              </a:rPr>
              <a:t>správě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bankovní </a:t>
            </a:r>
            <a:r>
              <a:rPr lang="cs-CZ" dirty="0">
                <a:solidFill>
                  <a:srgbClr val="990000"/>
                </a:solidFill>
              </a:rPr>
              <a:t>a pojišťovací pracovník </a:t>
            </a:r>
            <a:endParaRPr lang="cs-CZ" dirty="0" smtClean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a </a:t>
            </a:r>
            <a:r>
              <a:rPr lang="cs-CZ" dirty="0">
                <a:solidFill>
                  <a:srgbClr val="990000"/>
                </a:solidFill>
              </a:rPr>
              <a:t>v dalších ekonomicko-administrativních funkcích a pozicích ve výrobní a obchodní činnosti strojírenského nebo elektrotechnického zaměření.  </a:t>
            </a:r>
            <a:endParaRPr lang="cs-CZ" dirty="0" smtClean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Absolvent </a:t>
            </a:r>
            <a:r>
              <a:rPr lang="cs-CZ" dirty="0">
                <a:solidFill>
                  <a:srgbClr val="990000"/>
                </a:solidFill>
              </a:rPr>
              <a:t>bude mít předpoklady rozvíjet vlastní podnikatelské aktivity.</a:t>
            </a:r>
          </a:p>
        </p:txBody>
      </p:sp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1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7425" y="836712"/>
            <a:ext cx="7704667" cy="1656184"/>
          </a:xfrm>
        </p:spPr>
        <p:txBody>
          <a:bodyPr>
            <a:normAutofit fontScale="90000"/>
          </a:bodyPr>
          <a:lstStyle/>
          <a:p>
            <a:r>
              <a:rPr lang="cs-CZ" dirty="0"/>
              <a:t>ISŠT Mělník – Sportovní </a:t>
            </a:r>
            <a:r>
              <a:rPr lang="cs-CZ" dirty="0" smtClean="0"/>
              <a:t>management</a:t>
            </a:r>
            <a:br>
              <a:rPr lang="cs-CZ" dirty="0" smtClean="0"/>
            </a:br>
            <a:r>
              <a:rPr lang="cs-CZ" dirty="0" smtClean="0"/>
              <a:t>Profil absolventa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7424" y="2276872"/>
            <a:ext cx="7704667" cy="401097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990000"/>
                </a:solidFill>
              </a:rPr>
              <a:t>Žáky vedeme na naší škole tak, </a:t>
            </a:r>
            <a:r>
              <a:rPr lang="cs-CZ" b="1" dirty="0" smtClean="0">
                <a:solidFill>
                  <a:srgbClr val="990000"/>
                </a:solidFill>
              </a:rPr>
              <a:t>aby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měli teoretické i praktické znalosti z odborných </a:t>
            </a:r>
            <a:r>
              <a:rPr lang="cs-CZ" dirty="0" smtClean="0">
                <a:solidFill>
                  <a:srgbClr val="990000"/>
                </a:solidFill>
              </a:rPr>
              <a:t>předmětů </a:t>
            </a:r>
            <a:r>
              <a:rPr lang="cs-CZ" dirty="0">
                <a:solidFill>
                  <a:srgbClr val="990000"/>
                </a:solidFill>
              </a:rPr>
              <a:t>podpořené zkušenostmi z praxí v partnerských firmách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uměli pracovat v účetním programu Duel, který využívají různé </a:t>
            </a:r>
            <a:r>
              <a:rPr lang="cs-CZ" dirty="0" smtClean="0">
                <a:solidFill>
                  <a:srgbClr val="990000"/>
                </a:solidFill>
              </a:rPr>
              <a:t>podnikatelské i neziskové </a:t>
            </a:r>
            <a:r>
              <a:rPr lang="cs-CZ" dirty="0">
                <a:solidFill>
                  <a:srgbClr val="990000"/>
                </a:solidFill>
              </a:rPr>
              <a:t>subjekty včetně řady firem v našem regionu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aktivně používali dva cizí jazyky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měli </a:t>
            </a:r>
            <a:r>
              <a:rPr lang="cs-CZ" dirty="0" smtClean="0">
                <a:solidFill>
                  <a:srgbClr val="990000"/>
                </a:solidFill>
              </a:rPr>
              <a:t>přehled </a:t>
            </a:r>
            <a:r>
              <a:rPr lang="cs-CZ" dirty="0">
                <a:solidFill>
                  <a:srgbClr val="990000"/>
                </a:solidFill>
              </a:rPr>
              <a:t>v oblastech </a:t>
            </a:r>
            <a:r>
              <a:rPr lang="cs-CZ" dirty="0" smtClean="0">
                <a:solidFill>
                  <a:srgbClr val="990000"/>
                </a:solidFill>
              </a:rPr>
              <a:t>sportovního a </a:t>
            </a:r>
            <a:r>
              <a:rPr lang="cs-CZ" dirty="0">
                <a:solidFill>
                  <a:srgbClr val="990000"/>
                </a:solidFill>
              </a:rPr>
              <a:t>pracovního práva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měli znalosti metod směřujících k prosperitě </a:t>
            </a:r>
            <a:r>
              <a:rPr lang="cs-CZ" dirty="0" smtClean="0">
                <a:solidFill>
                  <a:srgbClr val="990000"/>
                </a:solidFill>
              </a:rPr>
              <a:t>klubů a sportovních firem</a:t>
            </a:r>
            <a:endParaRPr lang="cs-CZ" dirty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se orientovali </a:t>
            </a:r>
            <a:r>
              <a:rPr lang="cs-CZ" dirty="0">
                <a:solidFill>
                  <a:srgbClr val="990000"/>
                </a:solidFill>
              </a:rPr>
              <a:t>v </a:t>
            </a:r>
            <a:r>
              <a:rPr lang="cs-CZ" dirty="0" smtClean="0">
                <a:solidFill>
                  <a:srgbClr val="990000"/>
                </a:solidFill>
              </a:rPr>
              <a:t>somatologii, sportovní psychologii</a:t>
            </a:r>
            <a:endParaRPr lang="cs-CZ" dirty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ovládali informační a komunikační </a:t>
            </a:r>
            <a:r>
              <a:rPr lang="cs-CZ" dirty="0" smtClean="0">
                <a:solidFill>
                  <a:srgbClr val="990000"/>
                </a:solidFill>
              </a:rPr>
              <a:t>technologie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o</a:t>
            </a:r>
            <a:r>
              <a:rPr lang="cs-CZ" dirty="0" smtClean="0">
                <a:solidFill>
                  <a:srgbClr val="990000"/>
                </a:solidFill>
              </a:rPr>
              <a:t>vládali práci trenérů a rozhodčích</a:t>
            </a:r>
            <a:endParaRPr lang="cs-CZ" dirty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měli znalosti z všeobecných předmětů v rozsahu umožňujícím terciální vzdělávání.   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99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2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0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ISŠT Mělník – Sportovní management</a:t>
            </a:r>
            <a:br>
              <a:rPr lang="cs-CZ" sz="3600" dirty="0"/>
            </a:br>
            <a:r>
              <a:rPr lang="cs-CZ" sz="3600" dirty="0"/>
              <a:t>Uplatnění absolventů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44644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990000"/>
                </a:solidFill>
              </a:rPr>
              <a:t>Absolvent se uplatní na trhu práce především jako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ekonom, manažer nebo administrativní pracovník sportovních klubů a firem zabývající se sportovním zbožím a službami</a:t>
            </a:r>
            <a:endParaRPr lang="cs-CZ" dirty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vedoucí mužstev, trenérů, rozhodčích a dalších sportovních činovníků</a:t>
            </a:r>
            <a:endParaRPr lang="cs-CZ" dirty="0">
              <a:solidFill>
                <a:srgbClr val="99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asistent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990000"/>
                </a:solidFill>
              </a:rPr>
              <a:t>obchodní </a:t>
            </a:r>
            <a:r>
              <a:rPr lang="cs-CZ" dirty="0">
                <a:solidFill>
                  <a:srgbClr val="990000"/>
                </a:solidFill>
              </a:rPr>
              <a:t>zástupce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990000"/>
                </a:solidFill>
              </a:rPr>
              <a:t>A</a:t>
            </a:r>
            <a:r>
              <a:rPr lang="cs-CZ" dirty="0" smtClean="0">
                <a:solidFill>
                  <a:srgbClr val="990000"/>
                </a:solidFill>
              </a:rPr>
              <a:t>bsolvent </a:t>
            </a:r>
            <a:r>
              <a:rPr lang="cs-CZ" dirty="0">
                <a:solidFill>
                  <a:srgbClr val="990000"/>
                </a:solidFill>
              </a:rPr>
              <a:t>bude mít předpoklady rozvíjet vlastní podnikatelské </a:t>
            </a:r>
            <a:r>
              <a:rPr lang="cs-CZ" dirty="0" smtClean="0">
                <a:solidFill>
                  <a:srgbClr val="990000"/>
                </a:solidFill>
              </a:rPr>
              <a:t>aktivity.</a:t>
            </a:r>
            <a:endParaRPr lang="cs-CZ" dirty="0">
              <a:solidFill>
                <a:srgbClr val="99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8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ISŠT Mělník – </a:t>
            </a:r>
            <a:r>
              <a:rPr lang="cs-CZ" dirty="0">
                <a:effectLst/>
              </a:rPr>
              <a:t>63-41-M/01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Ekonomika a podnikání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783" y="177281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3000" b="1" dirty="0" smtClean="0">
                <a:solidFill>
                  <a:srgbClr val="990000"/>
                </a:solidFill>
              </a:rPr>
              <a:t>Fiktivní firma</a:t>
            </a:r>
          </a:p>
          <a:p>
            <a:r>
              <a:rPr lang="cs-CZ" sz="3000" dirty="0">
                <a:solidFill>
                  <a:srgbClr val="990000"/>
                </a:solidFill>
              </a:rPr>
              <a:t> </a:t>
            </a:r>
            <a:r>
              <a:rPr lang="cs-CZ" dirty="0" smtClean="0">
                <a:solidFill>
                  <a:srgbClr val="990000"/>
                </a:solidFill>
              </a:rPr>
              <a:t>od roku 2017 je škola zařazena do projektu NÚV „Fiktivní firma“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FF je virtuální společnost, vedená jako skutečná (živá) společnost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FF simuluje reálné procesy, produkty a služby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Ve FF žáci aktivně rozvíjí své obchodní dovednosti a znalosti</a:t>
            </a:r>
            <a:endParaRPr lang="cs-CZ" dirty="0">
              <a:solidFill>
                <a:srgbClr val="990000"/>
              </a:solidFill>
            </a:endParaRPr>
          </a:p>
        </p:txBody>
      </p:sp>
      <p:pic>
        <p:nvPicPr>
          <p:cNvPr id="5" name="Picture 4" descr="C:\Users\AN02.ISSTM\Pictures\Reg.veletrh Most 2018\ISS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-27384"/>
            <a:ext cx="1438275" cy="12588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470</TotalTime>
  <Words>661</Words>
  <Application>Microsoft Office PowerPoint</Application>
  <PresentationFormat>Předvádění na obrazovce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Paralaxa</vt:lpstr>
      <vt:lpstr>Integrovaná střední škola technická Mělník Ekonomika a podnikání</vt:lpstr>
      <vt:lpstr>ISŠT Mělník</vt:lpstr>
      <vt:lpstr>ISŠT Mělník – Řízení firem</vt:lpstr>
      <vt:lpstr>ISŠT Mělník – Řízení firem Profil absolventa</vt:lpstr>
      <vt:lpstr>ISŠT Mělník – Sportovní management </vt:lpstr>
      <vt:lpstr>ISŠT Mělník – Řízení firem Uplatnění absolventů</vt:lpstr>
      <vt:lpstr>ISŠT Mělník – Sportovní management Profil absolventa </vt:lpstr>
      <vt:lpstr>ISŠT Mělník – Sportovní management Uplatnění absolventů</vt:lpstr>
      <vt:lpstr>ISŠT Mělník – 63-41-M/01 Ekonomika a podnikání</vt:lpstr>
      <vt:lpstr>FF školní rok 2017/2018</vt:lpstr>
      <vt:lpstr>Fiktivní firma školní rok 2018/2019/2020</vt:lpstr>
      <vt:lpstr>Fiktivní firma školní rok 2020/2021</vt:lpstr>
      <vt:lpstr>Studentská firma</vt:lpstr>
      <vt:lpstr>Studentská firma školní rok 2018/2019</vt:lpstr>
      <vt:lpstr>SF školní rok 2019/2020</vt:lpstr>
      <vt:lpstr>ISŠT Mělník - další vzdělávání</vt:lpstr>
      <vt:lpstr>ISŠT Mělník partnerské firmy</vt:lpstr>
      <vt:lpstr>ISŠT Mělník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Integrovaná střední škola technická Mělník</dc:title>
  <dc:creator>Jana Vlková</dc:creator>
  <cp:lastModifiedBy>Jana Vlková</cp:lastModifiedBy>
  <cp:revision>47</cp:revision>
  <dcterms:created xsi:type="dcterms:W3CDTF">2016-12-12T08:11:26Z</dcterms:created>
  <dcterms:modified xsi:type="dcterms:W3CDTF">2021-03-18T15:23:25Z</dcterms:modified>
</cp:coreProperties>
</file>